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8"/>
  </p:notesMasterIdLst>
  <p:handoutMasterIdLst>
    <p:handoutMasterId r:id="rId39"/>
  </p:handoutMasterIdLst>
  <p:sldIdLst>
    <p:sldId id="256" r:id="rId2"/>
    <p:sldId id="280" r:id="rId3"/>
    <p:sldId id="275" r:id="rId4"/>
    <p:sldId id="288" r:id="rId5"/>
    <p:sldId id="289" r:id="rId6"/>
    <p:sldId id="286" r:id="rId7"/>
    <p:sldId id="274" r:id="rId8"/>
    <p:sldId id="285" r:id="rId9"/>
    <p:sldId id="290" r:id="rId10"/>
    <p:sldId id="291" r:id="rId11"/>
    <p:sldId id="297" r:id="rId12"/>
    <p:sldId id="292" r:id="rId13"/>
    <p:sldId id="293" r:id="rId14"/>
    <p:sldId id="294" r:id="rId15"/>
    <p:sldId id="296" r:id="rId16"/>
    <p:sldId id="298" r:id="rId17"/>
    <p:sldId id="295" r:id="rId18"/>
    <p:sldId id="299" r:id="rId19"/>
    <p:sldId id="302" r:id="rId20"/>
    <p:sldId id="300" r:id="rId21"/>
    <p:sldId id="301" r:id="rId22"/>
    <p:sldId id="303" r:id="rId23"/>
    <p:sldId id="306" r:id="rId24"/>
    <p:sldId id="307" r:id="rId25"/>
    <p:sldId id="308" r:id="rId26"/>
    <p:sldId id="309" r:id="rId27"/>
    <p:sldId id="310" r:id="rId28"/>
    <p:sldId id="311" r:id="rId29"/>
    <p:sldId id="312" r:id="rId30"/>
    <p:sldId id="313" r:id="rId31"/>
    <p:sldId id="314" r:id="rId32"/>
    <p:sldId id="315" r:id="rId33"/>
    <p:sldId id="318" r:id="rId34"/>
    <p:sldId id="316" r:id="rId35"/>
    <p:sldId id="317" r:id="rId36"/>
    <p:sldId id="260" r:id="rId3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73">
          <p15:clr>
            <a:srgbClr val="A4A3A4"/>
          </p15:clr>
        </p15:guide>
        <p15:guide id="3" pos="11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9" autoAdjust="0"/>
  </p:normalViewPr>
  <p:slideViewPr>
    <p:cSldViewPr snapToGrid="0" snapToObjects="1" showGuides="1">
      <p:cViewPr varScale="1">
        <p:scale>
          <a:sx n="87" d="100"/>
          <a:sy n="87" d="100"/>
        </p:scale>
        <p:origin x="626" y="43"/>
      </p:cViewPr>
      <p:guideLst>
        <p:guide orient="horz" pos="1622"/>
        <p:guide pos="273"/>
        <p:guide pos="1100"/>
      </p:guideLst>
    </p:cSldViewPr>
  </p:slideViewPr>
  <p:notesTextViewPr>
    <p:cViewPr>
      <p:scale>
        <a:sx n="100" d="100"/>
        <a:sy n="100" d="100"/>
      </p:scale>
      <p:origin x="0" y="0"/>
    </p:cViewPr>
  </p:notesTextViewPr>
  <p:sorterViewPr>
    <p:cViewPr>
      <p:scale>
        <a:sx n="100" d="100"/>
        <a:sy n="100" d="100"/>
      </p:scale>
      <p:origin x="0" y="-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6CFCBD-BBB2-6C4B-A1D9-A14E4E1F9D10}" type="datetimeFigureOut">
              <a:rPr lang="en-US" smtClean="0"/>
              <a:t>10/17/2016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B08BAB-6012-B34B-82D7-C9793B1AA1B5}" type="slidenum">
              <a:rPr lang="en-US" smtClean="0"/>
              <a:t>‹#›</a:t>
            </a:fld>
            <a:endParaRPr lang="en-US"/>
          </a:p>
        </p:txBody>
      </p:sp>
    </p:spTree>
    <p:extLst>
      <p:ext uri="{BB962C8B-B14F-4D97-AF65-F5344CB8AC3E}">
        <p14:creationId xmlns:p14="http://schemas.microsoft.com/office/powerpoint/2010/main" val="2432165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1BF5-0E79-C142-A52B-67F6D111FCE0}" type="datetimeFigureOut">
              <a:rPr lang="en-US" smtClean="0"/>
              <a:t>10/17/2016</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C4B9-C6CE-2D43-B86A-958C77E0ECDC}" type="slidenum">
              <a:rPr lang="en-US" smtClean="0"/>
              <a:t>‹#›</a:t>
            </a:fld>
            <a:endParaRPr lang="en-US"/>
          </a:p>
        </p:txBody>
      </p:sp>
    </p:spTree>
    <p:extLst>
      <p:ext uri="{BB962C8B-B14F-4D97-AF65-F5344CB8AC3E}">
        <p14:creationId xmlns:p14="http://schemas.microsoft.com/office/powerpoint/2010/main" val="1356913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a:t>
            </a:fld>
            <a:endParaRPr lang="en-US"/>
          </a:p>
        </p:txBody>
      </p:sp>
    </p:spTree>
    <p:extLst>
      <p:ext uri="{BB962C8B-B14F-4D97-AF65-F5344CB8AC3E}">
        <p14:creationId xmlns:p14="http://schemas.microsoft.com/office/powerpoint/2010/main" val="377127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15</a:t>
            </a:fld>
            <a:endParaRPr lang="en-US"/>
          </a:p>
        </p:txBody>
      </p:sp>
    </p:spTree>
    <p:extLst>
      <p:ext uri="{BB962C8B-B14F-4D97-AF65-F5344CB8AC3E}">
        <p14:creationId xmlns:p14="http://schemas.microsoft.com/office/powerpoint/2010/main" val="144537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16</a:t>
            </a:fld>
            <a:endParaRPr lang="en-US"/>
          </a:p>
        </p:txBody>
      </p:sp>
    </p:spTree>
    <p:extLst>
      <p:ext uri="{BB962C8B-B14F-4D97-AF65-F5344CB8AC3E}">
        <p14:creationId xmlns:p14="http://schemas.microsoft.com/office/powerpoint/2010/main" val="102021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17</a:t>
            </a:fld>
            <a:endParaRPr lang="en-US"/>
          </a:p>
        </p:txBody>
      </p:sp>
    </p:spTree>
    <p:extLst>
      <p:ext uri="{BB962C8B-B14F-4D97-AF65-F5344CB8AC3E}">
        <p14:creationId xmlns:p14="http://schemas.microsoft.com/office/powerpoint/2010/main" val="62305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18</a:t>
            </a:fld>
            <a:endParaRPr lang="en-US"/>
          </a:p>
        </p:txBody>
      </p:sp>
    </p:spTree>
    <p:extLst>
      <p:ext uri="{BB962C8B-B14F-4D97-AF65-F5344CB8AC3E}">
        <p14:creationId xmlns:p14="http://schemas.microsoft.com/office/powerpoint/2010/main" val="148660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19</a:t>
            </a:fld>
            <a:endParaRPr lang="en-US"/>
          </a:p>
        </p:txBody>
      </p:sp>
    </p:spTree>
    <p:extLst>
      <p:ext uri="{BB962C8B-B14F-4D97-AF65-F5344CB8AC3E}">
        <p14:creationId xmlns:p14="http://schemas.microsoft.com/office/powerpoint/2010/main" val="36438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logging feature must be added into the </a:t>
            </a:r>
            <a:r>
              <a:rPr lang="en-GB" dirty="0" err="1" smtClean="0"/>
              <a:t>SnappyImage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20</a:t>
            </a:fld>
            <a:endParaRPr lang="en-US"/>
          </a:p>
        </p:txBody>
      </p:sp>
    </p:spTree>
    <p:extLst>
      <p:ext uri="{BB962C8B-B14F-4D97-AF65-F5344CB8AC3E}">
        <p14:creationId xmlns:p14="http://schemas.microsoft.com/office/powerpoint/2010/main" val="350838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‘0’ is</a:t>
            </a:r>
            <a:r>
              <a:rPr lang="en-GB" baseline="0" dirty="0" smtClean="0"/>
              <a:t> entered in the window and ‘OK’ is pressed it will stop the data logging trace.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21</a:t>
            </a:fld>
            <a:endParaRPr lang="en-US"/>
          </a:p>
        </p:txBody>
      </p:sp>
    </p:spTree>
    <p:extLst>
      <p:ext uri="{BB962C8B-B14F-4D97-AF65-F5344CB8AC3E}">
        <p14:creationId xmlns:p14="http://schemas.microsoft.com/office/powerpoint/2010/main" val="148080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22</a:t>
            </a:fld>
            <a:endParaRPr lang="en-US"/>
          </a:p>
        </p:txBody>
      </p:sp>
    </p:spTree>
    <p:extLst>
      <p:ext uri="{BB962C8B-B14F-4D97-AF65-F5344CB8AC3E}">
        <p14:creationId xmlns:p14="http://schemas.microsoft.com/office/powerpoint/2010/main" val="329324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 To</a:t>
            </a:r>
            <a:r>
              <a:rPr lang="en-GB" baseline="0" dirty="0" smtClean="0"/>
              <a:t> change the labels on the switches you will need to edit the </a:t>
            </a:r>
            <a:r>
              <a:rPr lang="en-GB" baseline="0" dirty="0" err="1" smtClean="0"/>
              <a:t>SnappyImage</a:t>
            </a:r>
            <a:r>
              <a:rPr lang="en-GB" baseline="0" dirty="0" smtClean="0"/>
              <a:t> coding.</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23</a:t>
            </a:fld>
            <a:endParaRPr lang="en-US"/>
          </a:p>
        </p:txBody>
      </p:sp>
    </p:spTree>
    <p:extLst>
      <p:ext uri="{BB962C8B-B14F-4D97-AF65-F5344CB8AC3E}">
        <p14:creationId xmlns:p14="http://schemas.microsoft.com/office/powerpoint/2010/main" val="93331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24</a:t>
            </a:fld>
            <a:endParaRPr lang="en-US"/>
          </a:p>
        </p:txBody>
      </p:sp>
    </p:spTree>
    <p:extLst>
      <p:ext uri="{BB962C8B-B14F-4D97-AF65-F5344CB8AC3E}">
        <p14:creationId xmlns:p14="http://schemas.microsoft.com/office/powerpoint/2010/main" val="281870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7</a:t>
            </a:fld>
            <a:endParaRPr lang="en-US"/>
          </a:p>
        </p:txBody>
      </p:sp>
    </p:spTree>
    <p:extLst>
      <p:ext uri="{BB962C8B-B14F-4D97-AF65-F5344CB8AC3E}">
        <p14:creationId xmlns:p14="http://schemas.microsoft.com/office/powerpoint/2010/main" val="33623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cs typeface="Times New Roman" panose="02020603050405020304" pitchFamily="18" charset="0"/>
              </a:rPr>
              <a:t>Note - Only have one node data logging at any one time.  If</a:t>
            </a:r>
            <a:r>
              <a:rPr lang="en-GB" sz="1200" baseline="0" dirty="0" smtClean="0">
                <a:latin typeface="Times New Roman" panose="02020603050405020304" pitchFamily="18" charset="0"/>
                <a:cs typeface="Times New Roman" panose="02020603050405020304" pitchFamily="18" charset="0"/>
              </a:rPr>
              <a:t> the data logger shows rapid movement of lines up and </a:t>
            </a:r>
            <a:r>
              <a:rPr lang="en-GB" sz="1200" baseline="0" dirty="0" err="1" smtClean="0">
                <a:latin typeface="Times New Roman" panose="02020603050405020304" pitchFamily="18" charset="0"/>
                <a:cs typeface="Times New Roman" panose="02020603050405020304" pitchFamily="18" charset="0"/>
              </a:rPr>
              <a:t>donw</a:t>
            </a:r>
            <a:r>
              <a:rPr lang="en-GB" sz="1200" baseline="0" dirty="0" smtClean="0">
                <a:latin typeface="Times New Roman" panose="02020603050405020304" pitchFamily="18" charset="0"/>
                <a:cs typeface="Times New Roman" panose="02020603050405020304" pitchFamily="18" charset="0"/>
              </a:rPr>
              <a:t> the trace area stop the all logging as there will be more than one device being logged.</a:t>
            </a:r>
            <a:endParaRPr lang="en-GB" sz="1200"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25</a:t>
            </a:fld>
            <a:endParaRPr lang="en-US"/>
          </a:p>
        </p:txBody>
      </p:sp>
    </p:spTree>
    <p:extLst>
      <p:ext uri="{BB962C8B-B14F-4D97-AF65-F5344CB8AC3E}">
        <p14:creationId xmlns:p14="http://schemas.microsoft.com/office/powerpoint/2010/main" val="597245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cs typeface="Times New Roman" panose="02020603050405020304" pitchFamily="18" charset="0"/>
              </a:rPr>
              <a:t>Note - Only have one node data logging at any one time.  If</a:t>
            </a:r>
            <a:r>
              <a:rPr lang="en-GB" sz="1200" baseline="0" dirty="0" smtClean="0">
                <a:latin typeface="Times New Roman" panose="02020603050405020304" pitchFamily="18" charset="0"/>
                <a:cs typeface="Times New Roman" panose="02020603050405020304" pitchFamily="18" charset="0"/>
              </a:rPr>
              <a:t> the data logger shows rapid movement of lines up and </a:t>
            </a:r>
            <a:r>
              <a:rPr lang="en-GB" sz="1200" baseline="0" dirty="0" err="1" smtClean="0">
                <a:latin typeface="Times New Roman" panose="02020603050405020304" pitchFamily="18" charset="0"/>
                <a:cs typeface="Times New Roman" panose="02020603050405020304" pitchFamily="18" charset="0"/>
              </a:rPr>
              <a:t>donw</a:t>
            </a:r>
            <a:r>
              <a:rPr lang="en-GB" sz="1200" baseline="0" dirty="0" smtClean="0">
                <a:latin typeface="Times New Roman" panose="02020603050405020304" pitchFamily="18" charset="0"/>
                <a:cs typeface="Times New Roman" panose="02020603050405020304" pitchFamily="18" charset="0"/>
              </a:rPr>
              <a:t> the trace area stop the all logging as there will be more than one device </a:t>
            </a:r>
            <a:r>
              <a:rPr lang="en-GB" sz="1200" baseline="0" smtClean="0">
                <a:latin typeface="Times New Roman" panose="02020603050405020304" pitchFamily="18" charset="0"/>
                <a:cs typeface="Times New Roman" panose="02020603050405020304" pitchFamily="18" charset="0"/>
              </a:rPr>
              <a:t>being logged.</a:t>
            </a:r>
            <a:endParaRPr lang="en-GB" sz="1200"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26</a:t>
            </a:fld>
            <a:endParaRPr lang="en-US"/>
          </a:p>
        </p:txBody>
      </p:sp>
    </p:spTree>
    <p:extLst>
      <p:ext uri="{BB962C8B-B14F-4D97-AF65-F5344CB8AC3E}">
        <p14:creationId xmlns:p14="http://schemas.microsoft.com/office/powerpoint/2010/main" val="318600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27</a:t>
            </a:fld>
            <a:endParaRPr lang="en-US"/>
          </a:p>
        </p:txBody>
      </p:sp>
    </p:spTree>
    <p:extLst>
      <p:ext uri="{BB962C8B-B14F-4D97-AF65-F5344CB8AC3E}">
        <p14:creationId xmlns:p14="http://schemas.microsoft.com/office/powerpoint/2010/main" val="139628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28</a:t>
            </a:fld>
            <a:endParaRPr lang="en-US"/>
          </a:p>
        </p:txBody>
      </p:sp>
    </p:spTree>
    <p:extLst>
      <p:ext uri="{BB962C8B-B14F-4D97-AF65-F5344CB8AC3E}">
        <p14:creationId xmlns:p14="http://schemas.microsoft.com/office/powerpoint/2010/main" val="3616435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 Channel 4 is the default channel all AI devices are supplied in this default state.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29</a:t>
            </a:fld>
            <a:endParaRPr lang="en-US"/>
          </a:p>
        </p:txBody>
      </p:sp>
    </p:spTree>
    <p:extLst>
      <p:ext uri="{BB962C8B-B14F-4D97-AF65-F5344CB8AC3E}">
        <p14:creationId xmlns:p14="http://schemas.microsoft.com/office/powerpoint/2010/main" val="1144983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 </a:t>
            </a:r>
            <a:r>
              <a:rPr lang="en-GB" sz="1200" dirty="0" smtClean="0">
                <a:latin typeface="Times New Roman" panose="02020603050405020304" pitchFamily="18" charset="0"/>
                <a:cs typeface="Times New Roman" panose="02020603050405020304" pitchFamily="18" charset="0"/>
              </a:rPr>
              <a:t>We recommend the </a:t>
            </a:r>
            <a:r>
              <a:rPr lang="en-GB" sz="1200" dirty="0" smtClean="0">
                <a:latin typeface="Times New Roman" panose="02020603050405020304" pitchFamily="18" charset="0"/>
                <a:cs typeface="Times New Roman" panose="02020603050405020304" pitchFamily="18" charset="0"/>
              </a:rPr>
              <a:t>‘Reboot </a:t>
            </a:r>
            <a:r>
              <a:rPr lang="en-GB" sz="1200" dirty="0" smtClean="0">
                <a:latin typeface="Times New Roman" panose="02020603050405020304" pitchFamily="18" charset="0"/>
                <a:cs typeface="Times New Roman" panose="02020603050405020304" pitchFamily="18" charset="0"/>
              </a:rPr>
              <a:t>after apply’ box is ticked.</a:t>
            </a:r>
          </a:p>
        </p:txBody>
      </p:sp>
      <p:sp>
        <p:nvSpPr>
          <p:cNvPr id="4" name="Slide Number Placeholder 3"/>
          <p:cNvSpPr>
            <a:spLocks noGrp="1"/>
          </p:cNvSpPr>
          <p:nvPr>
            <p:ph type="sldNum" sz="quarter" idx="10"/>
          </p:nvPr>
        </p:nvSpPr>
        <p:spPr/>
        <p:txBody>
          <a:bodyPr/>
          <a:lstStyle/>
          <a:p>
            <a:fld id="{41CFC4B9-C6CE-2D43-B86A-958C77E0ECDC}" type="slidenum">
              <a:rPr lang="en-US" smtClean="0"/>
              <a:t>30</a:t>
            </a:fld>
            <a:endParaRPr lang="en-US"/>
          </a:p>
        </p:txBody>
      </p:sp>
    </p:spTree>
    <p:extLst>
      <p:ext uri="{BB962C8B-B14F-4D97-AF65-F5344CB8AC3E}">
        <p14:creationId xmlns:p14="http://schemas.microsoft.com/office/powerpoint/2010/main" val="1480177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31</a:t>
            </a:fld>
            <a:endParaRPr lang="en-US"/>
          </a:p>
        </p:txBody>
      </p:sp>
    </p:spTree>
    <p:extLst>
      <p:ext uri="{BB962C8B-B14F-4D97-AF65-F5344CB8AC3E}">
        <p14:creationId xmlns:p14="http://schemas.microsoft.com/office/powerpoint/2010/main" val="104819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32</a:t>
            </a:fld>
            <a:endParaRPr lang="en-US"/>
          </a:p>
        </p:txBody>
      </p:sp>
    </p:spTree>
    <p:extLst>
      <p:ext uri="{BB962C8B-B14F-4D97-AF65-F5344CB8AC3E}">
        <p14:creationId xmlns:p14="http://schemas.microsoft.com/office/powerpoint/2010/main" val="4124141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33</a:t>
            </a:fld>
            <a:endParaRPr lang="en-US"/>
          </a:p>
        </p:txBody>
      </p:sp>
    </p:spTree>
    <p:extLst>
      <p:ext uri="{BB962C8B-B14F-4D97-AF65-F5344CB8AC3E}">
        <p14:creationId xmlns:p14="http://schemas.microsoft.com/office/powerpoint/2010/main" val="213205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34</a:t>
            </a:fld>
            <a:endParaRPr lang="en-US"/>
          </a:p>
        </p:txBody>
      </p:sp>
    </p:spTree>
    <p:extLst>
      <p:ext uri="{BB962C8B-B14F-4D97-AF65-F5344CB8AC3E}">
        <p14:creationId xmlns:p14="http://schemas.microsoft.com/office/powerpoint/2010/main" val="388774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8</a:t>
            </a:fld>
            <a:endParaRPr lang="en-US"/>
          </a:p>
        </p:txBody>
      </p:sp>
    </p:spTree>
    <p:extLst>
      <p:ext uri="{BB962C8B-B14F-4D97-AF65-F5344CB8AC3E}">
        <p14:creationId xmlns:p14="http://schemas.microsoft.com/office/powerpoint/2010/main" val="106869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35</a:t>
            </a:fld>
            <a:endParaRPr lang="en-US"/>
          </a:p>
        </p:txBody>
      </p:sp>
    </p:spTree>
    <p:extLst>
      <p:ext uri="{BB962C8B-B14F-4D97-AF65-F5344CB8AC3E}">
        <p14:creationId xmlns:p14="http://schemas.microsoft.com/office/powerpoint/2010/main" val="75774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9</a:t>
            </a:fld>
            <a:endParaRPr lang="en-US"/>
          </a:p>
        </p:txBody>
      </p:sp>
    </p:spTree>
    <p:extLst>
      <p:ext uri="{BB962C8B-B14F-4D97-AF65-F5344CB8AC3E}">
        <p14:creationId xmlns:p14="http://schemas.microsoft.com/office/powerpoint/2010/main" val="186738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10</a:t>
            </a:fld>
            <a:endParaRPr lang="en-US"/>
          </a:p>
        </p:txBody>
      </p:sp>
    </p:spTree>
    <p:extLst>
      <p:ext uri="{BB962C8B-B14F-4D97-AF65-F5344CB8AC3E}">
        <p14:creationId xmlns:p14="http://schemas.microsoft.com/office/powerpoint/2010/main" val="217457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11</a:t>
            </a:fld>
            <a:endParaRPr lang="en-US"/>
          </a:p>
        </p:txBody>
      </p:sp>
    </p:spTree>
    <p:extLst>
      <p:ext uri="{BB962C8B-B14F-4D97-AF65-F5344CB8AC3E}">
        <p14:creationId xmlns:p14="http://schemas.microsoft.com/office/powerpoint/2010/main" val="282882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cs typeface="Times New Roman" panose="02020603050405020304" pitchFamily="18" charset="0"/>
              </a:rPr>
              <a:t>Note - Your node may have another name such as Node 1.</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12</a:t>
            </a:fld>
            <a:endParaRPr lang="en-US"/>
          </a:p>
        </p:txBody>
      </p:sp>
    </p:spTree>
    <p:extLst>
      <p:ext uri="{BB962C8B-B14F-4D97-AF65-F5344CB8AC3E}">
        <p14:creationId xmlns:p14="http://schemas.microsoft.com/office/powerpoint/2010/main" val="404505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13</a:t>
            </a:fld>
            <a:endParaRPr lang="en-US"/>
          </a:p>
        </p:txBody>
      </p:sp>
    </p:spTree>
    <p:extLst>
      <p:ext uri="{BB962C8B-B14F-4D97-AF65-F5344CB8AC3E}">
        <p14:creationId xmlns:p14="http://schemas.microsoft.com/office/powerpoint/2010/main" val="93955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14</a:t>
            </a:fld>
            <a:endParaRPr lang="en-US"/>
          </a:p>
        </p:txBody>
      </p:sp>
    </p:spTree>
    <p:extLst>
      <p:ext uri="{BB962C8B-B14F-4D97-AF65-F5344CB8AC3E}">
        <p14:creationId xmlns:p14="http://schemas.microsoft.com/office/powerpoint/2010/main" val="453749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2"/>
          </a:xfrm>
          <a:prstGeom prst="rect">
            <a:avLst/>
          </a:prstGeom>
        </p:spPr>
      </p:pic>
      <p:sp>
        <p:nvSpPr>
          <p:cNvPr id="2" name="Title 1"/>
          <p:cNvSpPr>
            <a:spLocks noGrp="1"/>
          </p:cNvSpPr>
          <p:nvPr>
            <p:ph type="ctrTitle"/>
          </p:nvPr>
        </p:nvSpPr>
        <p:spPr>
          <a:xfrm>
            <a:off x="3124200" y="3374486"/>
            <a:ext cx="5766010" cy="1103540"/>
          </a:xfrm>
        </p:spPr>
        <p:txBody>
          <a:bodyPr>
            <a:normAutofit/>
          </a:bodyPr>
          <a:lstStyle>
            <a:lvl1pPr>
              <a:defRPr sz="32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4806238"/>
            <a:ext cx="2133600" cy="274097"/>
          </a:xfrm>
          <a:prstGeom prst="rect">
            <a:avLst/>
          </a:prstGeom>
        </p:spPr>
        <p:txBody>
          <a:bodyPr/>
          <a:lstStyle>
            <a:lvl1pPr>
              <a:defRPr>
                <a:solidFill>
                  <a:schemeClr val="bg1"/>
                </a:solidFill>
              </a:defRPr>
            </a:lvl1pPr>
          </a:lstStyle>
          <a:p>
            <a:fld id="{063DFF7B-2400-8E4D-B756-2443618E92DE}" type="datetime1">
              <a:rPr lang="en-US" smtClean="0"/>
              <a:t>10/17/2016</a:t>
            </a:fld>
            <a:endParaRPr lang="en-US" dirty="0"/>
          </a:p>
        </p:txBody>
      </p:sp>
    </p:spTree>
    <p:extLst>
      <p:ext uri="{BB962C8B-B14F-4D97-AF65-F5344CB8AC3E}">
        <p14:creationId xmlns:p14="http://schemas.microsoft.com/office/powerpoint/2010/main" val="382497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peter Title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3"/>
            <a:ext cx="9138927" cy="5145216"/>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7" name="Text Placeholder 4"/>
          <p:cNvSpPr>
            <a:spLocks noGrp="1"/>
          </p:cNvSpPr>
          <p:nvPr>
            <p:ph type="body" sz="quarter" idx="3" hasCustomPrompt="1"/>
          </p:nvPr>
        </p:nvSpPr>
        <p:spPr>
          <a:xfrm>
            <a:off x="2590800" y="496384"/>
            <a:ext cx="6096000" cy="480266"/>
          </a:xfrm>
        </p:spPr>
        <p:txBody>
          <a:bodyPr anchor="b"/>
          <a:lstStyle>
            <a:lvl1pPr marL="0" indent="0">
              <a:buNone/>
              <a:defRPr sz="2400" b="1" baseline="0">
                <a:solidFill>
                  <a:srgbClr val="E600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Chapter Title</a:t>
            </a:r>
          </a:p>
        </p:txBody>
      </p:sp>
      <p:sp>
        <p:nvSpPr>
          <p:cNvPr id="8" name="Content Placeholder 5"/>
          <p:cNvSpPr>
            <a:spLocks noGrp="1"/>
          </p:cNvSpPr>
          <p:nvPr>
            <p:ph sz="quarter" idx="4"/>
          </p:nvPr>
        </p:nvSpPr>
        <p:spPr>
          <a:xfrm>
            <a:off x="2590800" y="976650"/>
            <a:ext cx="6096000" cy="3405208"/>
          </a:xfrm>
        </p:spPr>
        <p:txBody>
          <a:bodyPr>
            <a:normAutofit/>
          </a:bodyPr>
          <a:lstStyle>
            <a:lvl1pPr>
              <a:defRPr sz="2000" b="1"/>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37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descr="TAG_PPT_TEMPLATE_chapter_01-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3"/>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E60023"/>
                </a:solidFill>
              </a:defRPr>
            </a:lvl1pPr>
          </a:lstStyle>
          <a:p>
            <a:r>
              <a:rPr lang="en-US" dirty="0" smtClean="0"/>
              <a:t>Page Title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8" name="Content Placeholder 5"/>
          <p:cNvSpPr>
            <a:spLocks noGrp="1"/>
          </p:cNvSpPr>
          <p:nvPr>
            <p:ph sz="quarter" idx="4"/>
          </p:nvPr>
        </p:nvSpPr>
        <p:spPr>
          <a:xfrm>
            <a:off x="457200" y="1201262"/>
            <a:ext cx="8229600" cy="3180596"/>
          </a:xfr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1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1"/>
            <a:ext cx="9143998" cy="5148071"/>
          </a:xfrm>
          <a:prstGeom prst="rect">
            <a:avLst/>
          </a:prstGeom>
        </p:spPr>
      </p:pic>
    </p:spTree>
    <p:extLst>
      <p:ext uri="{BB962C8B-B14F-4D97-AF65-F5344CB8AC3E}">
        <p14:creationId xmlns:p14="http://schemas.microsoft.com/office/powerpoint/2010/main" val="76776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endParaRPr lang="en-US" dirty="0"/>
          </a:p>
        </p:txBody>
      </p:sp>
    </p:spTree>
    <p:extLst>
      <p:ext uri="{BB962C8B-B14F-4D97-AF65-F5344CB8AC3E}">
        <p14:creationId xmlns:p14="http://schemas.microsoft.com/office/powerpoint/2010/main" val="35192741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Training%20presentation%20-%20Introduction.ppt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84329" y="3233216"/>
            <a:ext cx="3973930" cy="1238661"/>
          </a:xfrm>
          <a:prstGeom prst="rect">
            <a:avLst/>
          </a:prstGeom>
        </p:spPr>
      </p:pic>
    </p:spTree>
    <p:extLst>
      <p:ext uri="{BB962C8B-B14F-4D97-AF65-F5344CB8AC3E}">
        <p14:creationId xmlns:p14="http://schemas.microsoft.com/office/powerpoint/2010/main" val="259323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10</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191885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cs typeface="Times New Roman" panose="02020603050405020304" pitchFamily="18" charset="0"/>
              </a:rPr>
              <a:t>Any node(s) connected to the network should automatically appear in the Node View window of Portal.  </a:t>
            </a:r>
            <a:endParaRPr lang="en-GB" sz="1600" dirty="0" smtClean="0">
              <a:latin typeface="Times New Roman" panose="02020603050405020304" pitchFamily="18"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cs typeface="Times New Roman" panose="02020603050405020304" pitchFamily="18" charset="0"/>
              </a:rPr>
              <a:t>If </a:t>
            </a:r>
            <a:r>
              <a:rPr lang="en-GB" sz="1600" dirty="0">
                <a:latin typeface="Times New Roman" panose="02020603050405020304" pitchFamily="18" charset="0"/>
                <a:cs typeface="Times New Roman" panose="02020603050405020304" pitchFamily="18" charset="0"/>
              </a:rPr>
              <a:t>they do not, click on the ‘Broadcast PING’ Icon below the Option command </a:t>
            </a:r>
            <a:r>
              <a:rPr lang="en-GB" sz="1600" dirty="0" smtClean="0">
                <a:latin typeface="Times New Roman" panose="02020603050405020304" pitchFamily="18" charset="0"/>
                <a:cs typeface="Times New Roman" panose="02020603050405020304" pitchFamily="18" charset="0"/>
              </a:rPr>
              <a:t>bar.</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061012" y="995082"/>
            <a:ext cx="4825906" cy="3047076"/>
          </a:xfrm>
          <a:prstGeom prst="rect">
            <a:avLst/>
          </a:prstGeom>
        </p:spPr>
      </p:pic>
      <p:sp>
        <p:nvSpPr>
          <p:cNvPr id="9" name="Oval 8"/>
          <p:cNvSpPr/>
          <p:nvPr/>
        </p:nvSpPr>
        <p:spPr>
          <a:xfrm>
            <a:off x="3872204" y="1377670"/>
            <a:ext cx="2509935" cy="2065755"/>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3125755" y="2127380"/>
            <a:ext cx="802433" cy="11196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5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11</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191885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cs typeface="Times New Roman" panose="02020603050405020304" pitchFamily="18" charset="0"/>
              </a:rPr>
              <a:t>Any node(s) connected to the network should automatically appear in the Node View window of Portal.  </a:t>
            </a:r>
            <a:endParaRPr lang="en-GB" sz="1600" dirty="0" smtClean="0">
              <a:latin typeface="Times New Roman" panose="02020603050405020304" pitchFamily="18"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cs typeface="Times New Roman" panose="02020603050405020304" pitchFamily="18" charset="0"/>
              </a:rPr>
              <a:t>If </a:t>
            </a:r>
            <a:r>
              <a:rPr lang="en-GB" sz="1600" dirty="0">
                <a:latin typeface="Times New Roman" panose="02020603050405020304" pitchFamily="18" charset="0"/>
                <a:cs typeface="Times New Roman" panose="02020603050405020304" pitchFamily="18" charset="0"/>
              </a:rPr>
              <a:t>they do not, click on the ‘Broadcast PING’ Icon below the Option command </a:t>
            </a:r>
            <a:r>
              <a:rPr lang="en-GB" sz="1600" dirty="0" smtClean="0">
                <a:latin typeface="Times New Roman" panose="02020603050405020304" pitchFamily="18" charset="0"/>
                <a:cs typeface="Times New Roman" panose="02020603050405020304" pitchFamily="18" charset="0"/>
              </a:rPr>
              <a:t>bar.</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061012" y="995082"/>
            <a:ext cx="4825906" cy="3047076"/>
          </a:xfrm>
          <a:prstGeom prst="rect">
            <a:avLst/>
          </a:prstGeom>
        </p:spPr>
      </p:pic>
      <p:cxnSp>
        <p:nvCxnSpPr>
          <p:cNvPr id="14" name="Straight Arrow Connector 13"/>
          <p:cNvCxnSpPr/>
          <p:nvPr/>
        </p:nvCxnSpPr>
        <p:spPr>
          <a:xfrm flipV="1">
            <a:off x="3415004" y="1245637"/>
            <a:ext cx="1031033" cy="137160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4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12</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272702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cs typeface="Times New Roman" panose="02020603050405020304" pitchFamily="18" charset="0"/>
              </a:rPr>
              <a:t>By clicking on the individual nodes in ‘Node View’ window, the detailed node </a:t>
            </a:r>
            <a:r>
              <a:rPr lang="en-GB" sz="1600" dirty="0" smtClean="0">
                <a:latin typeface="Times New Roman" panose="02020603050405020304" pitchFamily="18" charset="0"/>
                <a:cs typeface="Times New Roman" panose="02020603050405020304" pitchFamily="18" charset="0"/>
              </a:rPr>
              <a:t>information </a:t>
            </a:r>
            <a:r>
              <a:rPr lang="en-GB" sz="1600" dirty="0">
                <a:latin typeface="Times New Roman" panose="02020603050405020304" pitchFamily="18" charset="0"/>
                <a:cs typeface="Times New Roman" panose="02020603050405020304" pitchFamily="18" charset="0"/>
              </a:rPr>
              <a:t>will be shown in the Node Info’ window. </a:t>
            </a:r>
            <a:endParaRPr lang="en-GB" sz="1600" dirty="0" smtClean="0">
              <a:latin typeface="Times New Roman" panose="02020603050405020304" pitchFamily="18"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cs typeface="Times New Roman" panose="02020603050405020304" pitchFamily="18" charset="0"/>
              </a:rPr>
              <a:t> </a:t>
            </a:r>
          </a:p>
          <a:p>
            <a:pPr>
              <a:lnSpc>
                <a:spcPct val="107000"/>
              </a:lnSpc>
              <a:spcAft>
                <a:spcPts val="0"/>
              </a:spcAft>
            </a:pPr>
            <a:r>
              <a:rPr lang="en-GB" sz="1600" dirty="0" smtClean="0">
                <a:latin typeface="Times New Roman" panose="02020603050405020304" pitchFamily="18" charset="0"/>
                <a:cs typeface="Times New Roman" panose="02020603050405020304" pitchFamily="18" charset="0"/>
              </a:rPr>
              <a:t>This shows </a:t>
            </a:r>
            <a:r>
              <a:rPr lang="en-GB" sz="1600" dirty="0">
                <a:latin typeface="Times New Roman" panose="02020603050405020304" pitchFamily="18" charset="0"/>
                <a:cs typeface="Times New Roman" panose="02020603050405020304" pitchFamily="18" charset="0"/>
              </a:rPr>
              <a:t>one node (FE1) that is connected to the network. </a:t>
            </a:r>
            <a:endParaRPr lang="en-GB" sz="1600" dirty="0" smtClean="0">
              <a:latin typeface="Times New Roman" panose="02020603050405020304" pitchFamily="18" charset="0"/>
              <a:cs typeface="Times New Roman" panose="02020603050405020304" pitchFamily="18" charset="0"/>
            </a:endParaRP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is the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SnappyImage</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for this node</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903943" y="925167"/>
            <a:ext cx="4832163" cy="3113433"/>
          </a:xfrm>
          <a:prstGeom prst="rect">
            <a:avLst/>
          </a:prstGeom>
        </p:spPr>
      </p:pic>
      <p:cxnSp>
        <p:nvCxnSpPr>
          <p:cNvPr id="9" name="Straight Arrow Connector 8"/>
          <p:cNvCxnSpPr/>
          <p:nvPr/>
        </p:nvCxnSpPr>
        <p:spPr>
          <a:xfrm flipV="1">
            <a:off x="3754120" y="2001520"/>
            <a:ext cx="3693160" cy="175260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754120" y="1803400"/>
            <a:ext cx="1066800" cy="195072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6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13</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3310458"/>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The screen </a:t>
            </a:r>
            <a:r>
              <a:rPr lang="en-GB" sz="1600" dirty="0" smtClean="0">
                <a:latin typeface="Times New Roman" panose="02020603050405020304" pitchFamily="18" charset="0"/>
                <a:cs typeface="Times New Roman" panose="02020603050405020304" pitchFamily="18" charset="0"/>
              </a:rPr>
              <a:t>shot </a:t>
            </a:r>
            <a:r>
              <a:rPr lang="en-GB" sz="1600" dirty="0">
                <a:latin typeface="Times New Roman" panose="02020603050405020304" pitchFamily="18" charset="0"/>
                <a:cs typeface="Times New Roman" panose="02020603050405020304" pitchFamily="18" charset="0"/>
              </a:rPr>
              <a:t>shows, ‘Node Views’ </a:t>
            </a:r>
            <a:r>
              <a:rPr lang="en-GB" sz="1600" dirty="0" smtClean="0">
                <a:latin typeface="Times New Roman" panose="02020603050405020304" pitchFamily="18" charset="0"/>
                <a:cs typeface="Times New Roman" panose="02020603050405020304" pitchFamily="18" charset="0"/>
              </a:rPr>
              <a:t>panel </a:t>
            </a:r>
            <a:r>
              <a:rPr lang="en-GB" sz="1600" dirty="0">
                <a:latin typeface="Times New Roman" panose="02020603050405020304" pitchFamily="18" charset="0"/>
                <a:cs typeface="Times New Roman" panose="02020603050405020304" pitchFamily="18" charset="0"/>
              </a:rPr>
              <a:t>indicates which nodes are on the </a:t>
            </a:r>
            <a:r>
              <a:rPr lang="en-GB" sz="1600" dirty="0" smtClean="0">
                <a:latin typeface="Times New Roman" panose="02020603050405020304" pitchFamily="18" charset="0"/>
                <a:cs typeface="Times New Roman" panose="02020603050405020304" pitchFamily="18" charset="0"/>
              </a:rPr>
              <a:t>network.</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‘Event </a:t>
            </a:r>
            <a:r>
              <a:rPr lang="en-GB" sz="1600" dirty="0">
                <a:latin typeface="Times New Roman" panose="02020603050405020304" pitchFamily="18" charset="0"/>
                <a:cs typeface="Times New Roman" panose="02020603050405020304" pitchFamily="18" charset="0"/>
              </a:rPr>
              <a:t>log’ (shows what has happened on the network)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Node info’ indicates what </a:t>
            </a:r>
            <a:r>
              <a:rPr lang="en-GB" sz="1600" dirty="0" smtClean="0">
                <a:latin typeface="Times New Roman" panose="02020603050405020304" pitchFamily="18" charset="0"/>
                <a:cs typeface="Times New Roman" panose="02020603050405020304" pitchFamily="18" charset="0"/>
              </a:rPr>
              <a:t>information </a:t>
            </a:r>
            <a:r>
              <a:rPr lang="en-GB" sz="1600" dirty="0">
                <a:latin typeface="Times New Roman" panose="02020603050405020304" pitchFamily="18" charset="0"/>
                <a:cs typeface="Times New Roman" panose="02020603050405020304" pitchFamily="18" charset="0"/>
              </a:rPr>
              <a:t>is held on the node which is highlighted </a:t>
            </a:r>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‘Node View’ window. </a:t>
            </a:r>
          </a:p>
          <a:p>
            <a:r>
              <a:rPr lang="en-GB" sz="1600" dirty="0">
                <a:latin typeface="Times New Roman" panose="02020603050405020304" pitchFamily="18" charset="0"/>
                <a:cs typeface="Times New Roman" panose="02020603050405020304" pitchFamily="18" charset="0"/>
              </a:rPr>
              <a:t> </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903943" y="925167"/>
            <a:ext cx="4832163" cy="3113433"/>
          </a:xfrm>
          <a:prstGeom prst="rect">
            <a:avLst/>
          </a:prstGeom>
        </p:spPr>
      </p:pic>
      <p:cxnSp>
        <p:nvCxnSpPr>
          <p:cNvPr id="8" name="Straight Arrow Connector 7"/>
          <p:cNvCxnSpPr/>
          <p:nvPr/>
        </p:nvCxnSpPr>
        <p:spPr>
          <a:xfrm flipV="1">
            <a:off x="3066197" y="1287439"/>
            <a:ext cx="2347415" cy="148305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218597" y="1287439"/>
            <a:ext cx="3659875" cy="213360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3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14</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57200" y="1371675"/>
            <a:ext cx="3306898" cy="2554545"/>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As you can see we have added Data Logger window</a:t>
            </a:r>
            <a:r>
              <a:rPr lang="en-GB" sz="1600" dirty="0" smtClean="0">
                <a:latin typeface="Times New Roman" panose="02020603050405020304" pitchFamily="18" charset="0"/>
                <a:cs typeface="Times New Roman" panose="02020603050405020304" pitchFamily="18" charset="0"/>
              </a:rPr>
              <a:t>.</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windows can be adjusted to suit the </a:t>
            </a:r>
            <a:r>
              <a:rPr lang="en-GB" sz="1600" dirty="0" smtClean="0">
                <a:latin typeface="Times New Roman" panose="02020603050405020304" pitchFamily="18" charset="0"/>
                <a:cs typeface="Times New Roman" panose="02020603050405020304" pitchFamily="18" charset="0"/>
              </a:rPr>
              <a:t>individual, and new windows can be added by clicking on the appropriate icon. </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 </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096871" y="954741"/>
            <a:ext cx="4805082" cy="3518647"/>
          </a:xfrm>
          <a:prstGeom prst="rect">
            <a:avLst/>
          </a:prstGeom>
          <a:ln>
            <a:solidFill>
              <a:schemeClr val="accent6"/>
            </a:solidFill>
          </a:ln>
        </p:spPr>
      </p:pic>
      <p:sp>
        <p:nvSpPr>
          <p:cNvPr id="2" name="Oval 1"/>
          <p:cNvSpPr/>
          <p:nvPr/>
        </p:nvSpPr>
        <p:spPr>
          <a:xfrm>
            <a:off x="4480559" y="1120589"/>
            <a:ext cx="741681" cy="174812"/>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a:endCxn id="2" idx="2"/>
          </p:cNvCxnSpPr>
          <p:nvPr/>
        </p:nvCxnSpPr>
        <p:spPr>
          <a:xfrm flipV="1">
            <a:off x="3586480" y="1207995"/>
            <a:ext cx="894079" cy="109324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81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15</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smtClean="0">
                <a:solidFill>
                  <a:srgbClr val="FF0000"/>
                </a:solidFill>
                <a:latin typeface="Times New Roman" panose="02020603050405020304" pitchFamily="18" charset="0"/>
                <a:cs typeface="Times New Roman" panose="02020603050405020304" pitchFamily="18" charset="0"/>
              </a:rPr>
              <a:t>network nodes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57200" y="1371675"/>
            <a:ext cx="3306898" cy="2062103"/>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Grab </a:t>
            </a:r>
            <a:r>
              <a:rPr lang="en-GB" sz="1600" dirty="0">
                <a:latin typeface="Times New Roman" panose="02020603050405020304" pitchFamily="18" charset="0"/>
                <a:cs typeface="Times New Roman" panose="02020603050405020304" pitchFamily="18" charset="0"/>
              </a:rPr>
              <a:t>the window tab (Node View) by right clicking the mouse key and move it around the screen to where you wish to place it.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Release </a:t>
            </a:r>
            <a:r>
              <a:rPr lang="en-GB" sz="1600" dirty="0">
                <a:latin typeface="Times New Roman" panose="02020603050405020304" pitchFamily="18" charset="0"/>
                <a:cs typeface="Times New Roman" panose="02020603050405020304" pitchFamily="18" charset="0"/>
              </a:rPr>
              <a:t>the tab by </a:t>
            </a:r>
            <a:r>
              <a:rPr lang="en-GB" sz="1600" dirty="0" smtClean="0">
                <a:latin typeface="Times New Roman" panose="02020603050405020304" pitchFamily="18" charset="0"/>
                <a:cs typeface="Times New Roman" panose="02020603050405020304" pitchFamily="18" charset="0"/>
              </a:rPr>
              <a:t>releasing </a:t>
            </a:r>
            <a:r>
              <a:rPr lang="en-GB" sz="1600" dirty="0">
                <a:latin typeface="Times New Roman" panose="02020603050405020304" pitchFamily="18" charset="0"/>
                <a:cs typeface="Times New Roman" panose="02020603050405020304" pitchFamily="18" charset="0"/>
              </a:rPr>
              <a:t>the right hand mouse key.</a:t>
            </a:r>
          </a:p>
          <a:p>
            <a:r>
              <a:rPr lang="en-GB" sz="1600" dirty="0">
                <a:latin typeface="Times New Roman" panose="02020603050405020304" pitchFamily="18" charset="0"/>
                <a:cs typeface="Times New Roman" panose="02020603050405020304" pitchFamily="18" charset="0"/>
              </a:rPr>
              <a:t> </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096871" y="954741"/>
            <a:ext cx="4805082" cy="3518647"/>
          </a:xfrm>
          <a:prstGeom prst="rect">
            <a:avLst/>
          </a:prstGeom>
        </p:spPr>
      </p:pic>
      <p:sp>
        <p:nvSpPr>
          <p:cNvPr id="2" name="Oval 1"/>
          <p:cNvSpPr/>
          <p:nvPr/>
        </p:nvSpPr>
        <p:spPr>
          <a:xfrm>
            <a:off x="3960754" y="1248290"/>
            <a:ext cx="662565" cy="215153"/>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a:endCxn id="2" idx="2"/>
          </p:cNvCxnSpPr>
          <p:nvPr/>
        </p:nvCxnSpPr>
        <p:spPr>
          <a:xfrm flipV="1">
            <a:off x="3559273" y="1355867"/>
            <a:ext cx="401481" cy="56770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29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16</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Line Quality Value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53115" y="1636846"/>
            <a:ext cx="3306898" cy="1569660"/>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In the Node Views there is a Line Quality figure – this is equivalent to signal strength so it should be as high as possible</a:t>
            </a:r>
            <a:r>
              <a:rPr lang="en-GB" sz="1600" dirty="0" smtClean="0">
                <a:latin typeface="Times New Roman" panose="02020603050405020304" pitchFamily="18" charset="0"/>
                <a:cs typeface="Times New Roman" panose="02020603050405020304" pitchFamily="18" charset="0"/>
              </a:rPr>
              <a:t>.</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This screen shot gives LQ of 88%.</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096871" y="954741"/>
            <a:ext cx="4805082" cy="3518647"/>
          </a:xfrm>
          <a:prstGeom prst="rect">
            <a:avLst/>
          </a:prstGeom>
        </p:spPr>
      </p:pic>
      <p:sp>
        <p:nvSpPr>
          <p:cNvPr id="2" name="Oval 1"/>
          <p:cNvSpPr/>
          <p:nvPr/>
        </p:nvSpPr>
        <p:spPr>
          <a:xfrm>
            <a:off x="5083498" y="1678675"/>
            <a:ext cx="662565" cy="3816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a:endCxn id="2" idx="2"/>
          </p:cNvCxnSpPr>
          <p:nvPr/>
        </p:nvCxnSpPr>
        <p:spPr>
          <a:xfrm flipV="1">
            <a:off x="3553428" y="1869484"/>
            <a:ext cx="1530070" cy="1040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28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17</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Line Quality Value</a:t>
            </a: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2308324"/>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The LQ can be </a:t>
            </a:r>
            <a:r>
              <a:rPr lang="en-GB" sz="1600" dirty="0" smtClean="0">
                <a:latin typeface="Times New Roman" panose="02020603050405020304" pitchFamily="18" charset="0"/>
                <a:cs typeface="Times New Roman" panose="02020603050405020304" pitchFamily="18" charset="0"/>
              </a:rPr>
              <a:t>changed </a:t>
            </a:r>
            <a:r>
              <a:rPr lang="en-GB" sz="1600" dirty="0" smtClean="0">
                <a:latin typeface="Times New Roman" panose="02020603050405020304" pitchFamily="18" charset="0"/>
                <a:cs typeface="Times New Roman" panose="02020603050405020304" pitchFamily="18" charset="0"/>
              </a:rPr>
              <a:t>to a </a:t>
            </a:r>
            <a:r>
              <a:rPr lang="en-GB" sz="1600" dirty="0" err="1" smtClean="0">
                <a:latin typeface="Times New Roman" panose="02020603050405020304" pitchFamily="18" charset="0"/>
                <a:cs typeface="Times New Roman" panose="02020603050405020304" pitchFamily="18" charset="0"/>
              </a:rPr>
              <a:t>dBm</a:t>
            </a:r>
            <a:r>
              <a:rPr lang="en-GB" sz="1600" dirty="0" smtClean="0">
                <a:latin typeface="Times New Roman" panose="02020603050405020304" pitchFamily="18" charset="0"/>
                <a:cs typeface="Times New Roman" panose="02020603050405020304" pitchFamily="18" charset="0"/>
              </a:rPr>
              <a:t> value.  </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This can be achieved by clicking ‘File’ and then ‘Preferences’</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Line Quality as a percentage </a:t>
            </a:r>
            <a:r>
              <a:rPr lang="en-GB" sz="1600" dirty="0" smtClean="0">
                <a:latin typeface="Times New Roman" panose="02020603050405020304" pitchFamily="18" charset="0"/>
                <a:cs typeface="Times New Roman" panose="02020603050405020304" pitchFamily="18" charset="0"/>
              </a:rPr>
              <a:t>figure </a:t>
            </a:r>
            <a:r>
              <a:rPr lang="en-GB" sz="1600" dirty="0">
                <a:latin typeface="Times New Roman" panose="02020603050405020304" pitchFamily="18" charset="0"/>
                <a:cs typeface="Times New Roman" panose="02020603050405020304" pitchFamily="18" charset="0"/>
              </a:rPr>
              <a:t>can be changed to a </a:t>
            </a:r>
            <a:r>
              <a:rPr lang="en-GB" sz="1600" dirty="0" err="1">
                <a:latin typeface="Times New Roman" panose="02020603050405020304" pitchFamily="18" charset="0"/>
                <a:cs typeface="Times New Roman" panose="02020603050405020304" pitchFamily="18" charset="0"/>
              </a:rPr>
              <a:t>dBm</a:t>
            </a:r>
            <a:r>
              <a:rPr lang="en-GB" sz="1600" dirty="0">
                <a:latin typeface="Times New Roman" panose="02020603050405020304" pitchFamily="18" charset="0"/>
                <a:cs typeface="Times New Roman" panose="02020603050405020304" pitchFamily="18" charset="0"/>
              </a:rPr>
              <a:t> value if this is </a:t>
            </a:r>
            <a:r>
              <a:rPr lang="en-GB" sz="1600" dirty="0" smtClean="0">
                <a:latin typeface="Times New Roman" panose="02020603050405020304" pitchFamily="18" charset="0"/>
                <a:cs typeface="Times New Roman" panose="02020603050405020304" pitchFamily="18" charset="0"/>
              </a:rPr>
              <a:t>preferred.</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043892" y="883820"/>
            <a:ext cx="4758655" cy="2953187"/>
          </a:xfrm>
          <a:prstGeom prst="rect">
            <a:avLst/>
          </a:prstGeom>
        </p:spPr>
      </p:pic>
      <p:cxnSp>
        <p:nvCxnSpPr>
          <p:cNvPr id="8" name="Straight Arrow Connector 7"/>
          <p:cNvCxnSpPr/>
          <p:nvPr/>
        </p:nvCxnSpPr>
        <p:spPr>
          <a:xfrm flipV="1">
            <a:off x="3281082" y="1609165"/>
            <a:ext cx="811306" cy="1030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8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18</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Line Quality Value</a:t>
            </a: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1323439"/>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Tick the Line quality box and then OK. </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 Line Quality figures will now be shown in </a:t>
            </a:r>
            <a:r>
              <a:rPr lang="en-GB" sz="1600" dirty="0" err="1" smtClean="0">
                <a:latin typeface="Times New Roman" panose="02020603050405020304" pitchFamily="18" charset="0"/>
                <a:cs typeface="Times New Roman" panose="02020603050405020304" pitchFamily="18" charset="0"/>
              </a:rPr>
              <a:t>dBm</a:t>
            </a:r>
            <a:r>
              <a:rPr lang="en-GB" sz="1600" dirty="0" smtClean="0">
                <a:latin typeface="Times New Roman" panose="02020603050405020304" pitchFamily="18" charset="0"/>
                <a:cs typeface="Times New Roman" panose="02020603050405020304" pitchFamily="18" charset="0"/>
              </a:rPr>
              <a:t> values</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754082" y="1080157"/>
            <a:ext cx="4932718" cy="2774654"/>
          </a:xfrm>
          <a:prstGeom prst="rect">
            <a:avLst/>
          </a:prstGeom>
        </p:spPr>
      </p:pic>
      <p:cxnSp>
        <p:nvCxnSpPr>
          <p:cNvPr id="8" name="Straight Arrow Connector 7"/>
          <p:cNvCxnSpPr/>
          <p:nvPr/>
        </p:nvCxnSpPr>
        <p:spPr>
          <a:xfrm>
            <a:off x="1115388" y="1981200"/>
            <a:ext cx="4725118" cy="227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3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19</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Line Quality Value</a:t>
            </a: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2966238" cy="2062103"/>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Tick the Line quality box and then OK. The Line Quality figures will now be shown in </a:t>
            </a:r>
            <a:r>
              <a:rPr lang="en-GB" sz="1600" dirty="0" err="1" smtClean="0">
                <a:latin typeface="Times New Roman" panose="02020603050405020304" pitchFamily="18" charset="0"/>
                <a:cs typeface="Times New Roman" panose="02020603050405020304" pitchFamily="18" charset="0"/>
              </a:rPr>
              <a:t>dBm</a:t>
            </a:r>
            <a:r>
              <a:rPr lang="en-GB" sz="1600" dirty="0" smtClean="0">
                <a:latin typeface="Times New Roman" panose="02020603050405020304" pitchFamily="18" charset="0"/>
                <a:cs typeface="Times New Roman" panose="02020603050405020304" pitchFamily="18" charset="0"/>
              </a:rPr>
              <a:t> values.</a:t>
            </a:r>
          </a:p>
          <a:p>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600" dirty="0" smtClean="0">
                <a:latin typeface="Times New Roman" panose="02020603050405020304" pitchFamily="18" charset="0"/>
                <a:ea typeface="Calibri" panose="020F0502020204030204" pitchFamily="34" charset="0"/>
                <a:cs typeface="Times New Roman" panose="02020603050405020304" pitchFamily="18" charset="0"/>
              </a:rPr>
              <a:t>To change the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dBm</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values to % reverse the procedure previously indicated.</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545541" y="833718"/>
            <a:ext cx="5308526" cy="3413639"/>
          </a:xfrm>
          <a:prstGeom prst="rect">
            <a:avLst/>
          </a:prstGeom>
        </p:spPr>
      </p:pic>
      <p:cxnSp>
        <p:nvCxnSpPr>
          <p:cNvPr id="9" name="Straight Arrow Connector 8"/>
          <p:cNvCxnSpPr/>
          <p:nvPr/>
        </p:nvCxnSpPr>
        <p:spPr>
          <a:xfrm flipV="1">
            <a:off x="3065929" y="1810871"/>
            <a:ext cx="1945342" cy="3003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0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a:t>
            </a:fld>
            <a:endParaRPr lang="en-US"/>
          </a:p>
        </p:txBody>
      </p:sp>
      <p:sp>
        <p:nvSpPr>
          <p:cNvPr id="2" name="TextBox 1"/>
          <p:cNvSpPr txBox="1"/>
          <p:nvPr/>
        </p:nvSpPr>
        <p:spPr>
          <a:xfrm>
            <a:off x="2169941" y="1091784"/>
            <a:ext cx="5357557" cy="2554545"/>
          </a:xfrm>
          <a:prstGeom prst="rect">
            <a:avLst/>
          </a:prstGeom>
          <a:noFill/>
        </p:spPr>
        <p:txBody>
          <a:bodyPr wrap="none" rtlCol="0">
            <a:spAutoFit/>
          </a:bodyPr>
          <a:lstStyle/>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Portal Software</a:t>
            </a: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Setting up, Testing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and Commissioning </a:t>
            </a: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p:txBody>
      </p:sp>
    </p:spTree>
    <p:extLst>
      <p:ext uri="{BB962C8B-B14F-4D97-AF65-F5344CB8AC3E}">
        <p14:creationId xmlns:p14="http://schemas.microsoft.com/office/powerpoint/2010/main" val="228446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20</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9997" y="1546487"/>
            <a:ext cx="3306898" cy="1569660"/>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To enable the data logger to show active data from </a:t>
            </a:r>
            <a:r>
              <a:rPr lang="en-GB" sz="1600" dirty="0" smtClean="0">
                <a:latin typeface="Times New Roman" panose="02020603050405020304" pitchFamily="18" charset="0"/>
                <a:cs typeface="Times New Roman" panose="02020603050405020304" pitchFamily="18" charset="0"/>
              </a:rPr>
              <a:t>the selected </a:t>
            </a:r>
            <a:r>
              <a:rPr lang="en-GB" sz="1600" dirty="0">
                <a:latin typeface="Times New Roman" panose="02020603050405020304" pitchFamily="18" charset="0"/>
                <a:cs typeface="Times New Roman" panose="02020603050405020304" pitchFamily="18" charset="0"/>
              </a:rPr>
              <a:t>connected </a:t>
            </a:r>
            <a:r>
              <a:rPr lang="en-GB" sz="1600" dirty="0" smtClean="0">
                <a:latin typeface="Times New Roman" panose="02020603050405020304" pitchFamily="18" charset="0"/>
                <a:cs typeface="Times New Roman" panose="02020603050405020304" pitchFamily="18" charset="0"/>
              </a:rPr>
              <a:t>(highlighted) </a:t>
            </a:r>
            <a:r>
              <a:rPr lang="en-GB" sz="1600" dirty="0">
                <a:latin typeface="Times New Roman" panose="02020603050405020304" pitchFamily="18" charset="0"/>
                <a:cs typeface="Times New Roman" panose="02020603050405020304" pitchFamily="18" charset="0"/>
              </a:rPr>
              <a:t>node, go to the Node Information window and select </a:t>
            </a:r>
            <a:r>
              <a:rPr lang="en-GB" sz="1600" u="sng" dirty="0" err="1">
                <a:solidFill>
                  <a:srgbClr val="0070C0"/>
                </a:solidFill>
                <a:latin typeface="Times New Roman" panose="02020603050405020304" pitchFamily="18" charset="0"/>
                <a:cs typeface="Times New Roman" panose="02020603050405020304" pitchFamily="18" charset="0"/>
              </a:rPr>
              <a:t>Logdata</a:t>
            </a:r>
            <a:r>
              <a:rPr lang="en-GB" sz="1600" u="sng" dirty="0">
                <a:solidFill>
                  <a:srgbClr val="0070C0"/>
                </a:solidFill>
                <a:latin typeface="Times New Roman" panose="02020603050405020304" pitchFamily="18" charset="0"/>
                <a:cs typeface="Times New Roman" panose="02020603050405020304" pitchFamily="18" charset="0"/>
              </a:rPr>
              <a:t>(enable)</a:t>
            </a:r>
            <a:r>
              <a:rPr lang="en-GB" sz="1600" dirty="0">
                <a:solidFill>
                  <a:srgbClr val="0070C0"/>
                </a:solidFill>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line.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836894" y="856526"/>
            <a:ext cx="4722583" cy="3402958"/>
          </a:xfrm>
          <a:prstGeom prst="rect">
            <a:avLst/>
          </a:prstGeom>
        </p:spPr>
      </p:pic>
      <p:cxnSp>
        <p:nvCxnSpPr>
          <p:cNvPr id="9" name="Straight Arrow Connector 8"/>
          <p:cNvCxnSpPr/>
          <p:nvPr/>
        </p:nvCxnSpPr>
        <p:spPr>
          <a:xfrm>
            <a:off x="3621024" y="2267712"/>
            <a:ext cx="4410456" cy="27736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29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21</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62761" y="1007878"/>
            <a:ext cx="3306898" cy="1077218"/>
          </a:xfrm>
          <a:prstGeom prst="rect">
            <a:avLst/>
          </a:prstGeom>
        </p:spPr>
        <p:txBody>
          <a:bodyPr wrap="square">
            <a:spAutoFit/>
          </a:bodyPr>
          <a:lstStyle/>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Click </a:t>
            </a:r>
            <a:r>
              <a:rPr lang="en-GB" sz="1600" u="sng" dirty="0" err="1">
                <a:solidFill>
                  <a:srgbClr val="0070C0"/>
                </a:solidFill>
                <a:latin typeface="Times New Roman" panose="02020603050405020304" pitchFamily="18" charset="0"/>
                <a:cs typeface="Times New Roman" panose="02020603050405020304" pitchFamily="18" charset="0"/>
              </a:rPr>
              <a:t>Logdata</a:t>
            </a:r>
            <a:r>
              <a:rPr lang="en-GB" sz="1600" u="sng" dirty="0">
                <a:solidFill>
                  <a:srgbClr val="0070C0"/>
                </a:solidFill>
                <a:latin typeface="Times New Roman" panose="02020603050405020304" pitchFamily="18" charset="0"/>
                <a:cs typeface="Times New Roman" panose="02020603050405020304" pitchFamily="18" charset="0"/>
              </a:rPr>
              <a:t>(enable)</a:t>
            </a:r>
            <a:r>
              <a:rPr lang="en-GB" sz="1600" dirty="0">
                <a:solidFill>
                  <a:srgbClr val="0070C0"/>
                </a:solidFill>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and a pop up window will appear as indicated in the screen shot below.</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3"/>
          <a:stretch>
            <a:fillRect/>
          </a:stretch>
        </p:blipFill>
        <p:spPr>
          <a:xfrm>
            <a:off x="3769659" y="703729"/>
            <a:ext cx="5011270" cy="3523130"/>
          </a:xfrm>
          <a:prstGeom prst="rect">
            <a:avLst/>
          </a:prstGeom>
        </p:spPr>
      </p:pic>
      <p:sp>
        <p:nvSpPr>
          <p:cNvPr id="9" name="Rectangle 8"/>
          <p:cNvSpPr/>
          <p:nvPr/>
        </p:nvSpPr>
        <p:spPr>
          <a:xfrm>
            <a:off x="462761" y="2977557"/>
            <a:ext cx="3306898" cy="830997"/>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Ensure the enable </a:t>
            </a:r>
            <a:r>
              <a:rPr lang="en-GB" sz="1600" dirty="0" smtClean="0">
                <a:latin typeface="Times New Roman" panose="02020603050405020304" pitchFamily="18" charset="0"/>
                <a:cs typeface="Times New Roman" panose="02020603050405020304" pitchFamily="18" charset="0"/>
              </a:rPr>
              <a:t>line in the pop up </a:t>
            </a:r>
            <a:r>
              <a:rPr lang="en-GB" sz="1600" dirty="0">
                <a:latin typeface="Times New Roman" panose="02020603050405020304" pitchFamily="18" charset="0"/>
                <a:cs typeface="Times New Roman" panose="02020603050405020304" pitchFamily="18" charset="0"/>
              </a:rPr>
              <a:t>has 1 in the window – this will start the data logger when OK is pressed.  </a:t>
            </a:r>
          </a:p>
        </p:txBody>
      </p:sp>
      <p:cxnSp>
        <p:nvCxnSpPr>
          <p:cNvPr id="10" name="Straight Arrow Connector 9"/>
          <p:cNvCxnSpPr/>
          <p:nvPr/>
        </p:nvCxnSpPr>
        <p:spPr>
          <a:xfrm flipV="1">
            <a:off x="3558988" y="2429435"/>
            <a:ext cx="2424953" cy="66787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4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22</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19327" y="1686639"/>
            <a:ext cx="3306898" cy="1323439"/>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Click the ‘Play’ button below the Data Logger tab to start the trace, if it has not already started.</a:t>
            </a:r>
          </a:p>
          <a:p>
            <a:endParaRPr lang="en-GB" sz="1600" dirty="0">
              <a:latin typeface="Times New Roman" panose="02020603050405020304" pitchFamily="18" charset="0"/>
              <a:cs typeface="Times New Roman" panose="02020603050405020304" pitchFamily="18" charset="0"/>
            </a:endParaRPr>
          </a:p>
          <a:p>
            <a:endParaRPr lang="en-GB" sz="1600" dirty="0" smtClean="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stretch>
            <a:fillRect/>
          </a:stretch>
        </p:blipFill>
        <p:spPr>
          <a:xfrm>
            <a:off x="3845858" y="622809"/>
            <a:ext cx="4975413" cy="3805755"/>
          </a:xfrm>
          <a:prstGeom prst="rect">
            <a:avLst/>
          </a:prstGeom>
        </p:spPr>
      </p:pic>
      <p:cxnSp>
        <p:nvCxnSpPr>
          <p:cNvPr id="9" name="Straight Arrow Connector 8"/>
          <p:cNvCxnSpPr/>
          <p:nvPr/>
        </p:nvCxnSpPr>
        <p:spPr>
          <a:xfrm>
            <a:off x="2514600" y="2348358"/>
            <a:ext cx="1456765" cy="100483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0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23</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87950" y="1255883"/>
            <a:ext cx="3306898" cy="2800767"/>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coloured </a:t>
            </a:r>
            <a:r>
              <a:rPr lang="en-GB" sz="1600" dirty="0" smtClean="0">
                <a:latin typeface="Times New Roman" panose="02020603050405020304" pitchFamily="18" charset="0"/>
                <a:cs typeface="Times New Roman" panose="02020603050405020304" pitchFamily="18" charset="0"/>
              </a:rPr>
              <a:t>traces </a:t>
            </a:r>
            <a:r>
              <a:rPr lang="en-GB" sz="1600" dirty="0">
                <a:latin typeface="Times New Roman" panose="02020603050405020304" pitchFamily="18" charset="0"/>
                <a:cs typeface="Times New Roman" panose="02020603050405020304" pitchFamily="18" charset="0"/>
              </a:rPr>
              <a:t>are the </a:t>
            </a:r>
            <a:r>
              <a:rPr lang="en-GB" sz="1600" dirty="0" smtClean="0">
                <a:latin typeface="Times New Roman" panose="02020603050405020304" pitchFamily="18" charset="0"/>
                <a:cs typeface="Times New Roman" panose="02020603050405020304" pitchFamily="18" charset="0"/>
              </a:rPr>
              <a:t>switches</a:t>
            </a:r>
            <a:r>
              <a:rPr lang="en-GB" sz="1600" dirty="0" smtClean="0">
                <a:latin typeface="Times New Roman" panose="02020603050405020304" pitchFamily="18" charset="0"/>
                <a:cs typeface="Times New Roman" panose="02020603050405020304" pitchFamily="18" charset="0"/>
              </a:rPr>
              <a:t>.</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In </a:t>
            </a:r>
            <a:r>
              <a:rPr lang="en-GB" sz="1600" dirty="0" smtClean="0">
                <a:latin typeface="Times New Roman" panose="02020603050405020304" pitchFamily="18" charset="0"/>
                <a:cs typeface="Times New Roman" panose="02020603050405020304" pitchFamily="18" charset="0"/>
              </a:rPr>
              <a:t>this case we are using a 3 digital input unit.</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As the switches are activated you will see the switch lines SW1, SW2 and SW3 change state, </a:t>
            </a:r>
            <a:r>
              <a:rPr lang="en-GB" sz="1600" dirty="0" smtClean="0">
                <a:latin typeface="Times New Roman" panose="02020603050405020304" pitchFamily="18" charset="0"/>
                <a:cs typeface="Times New Roman" panose="02020603050405020304" pitchFamily="18" charset="0"/>
              </a:rPr>
              <a:t>which </a:t>
            </a:r>
            <a:r>
              <a:rPr lang="en-GB" sz="1600" dirty="0">
                <a:latin typeface="Times New Roman" panose="02020603050405020304" pitchFamily="18" charset="0"/>
                <a:cs typeface="Times New Roman" panose="02020603050405020304" pitchFamily="18" charset="0"/>
              </a:rPr>
              <a:t>in the screen shot below are called ‘Removed’, </a:t>
            </a:r>
            <a:r>
              <a:rPr lang="en-GB" sz="1600" dirty="0" smtClean="0">
                <a:latin typeface="Times New Roman" panose="02020603050405020304" pitchFamily="18" charset="0"/>
                <a:cs typeface="Times New Roman" panose="02020603050405020304" pitchFamily="18" charset="0"/>
              </a:rPr>
              <a:t>‘</a:t>
            </a:r>
            <a:r>
              <a:rPr lang="en-GB" sz="1600" dirty="0" err="1" smtClean="0">
                <a:latin typeface="Times New Roman" panose="02020603050405020304" pitchFamily="18" charset="0"/>
                <a:cs typeface="Times New Roman" panose="02020603050405020304" pitchFamily="18" charset="0"/>
              </a:rPr>
              <a:t>Misc</a:t>
            </a:r>
            <a:r>
              <a:rPr lang="en-GB" sz="1600" dirty="0">
                <a:latin typeface="Times New Roman" panose="02020603050405020304" pitchFamily="18" charset="0"/>
                <a:cs typeface="Times New Roman" panose="02020603050405020304" pitchFamily="18" charset="0"/>
              </a:rPr>
              <a:t>’ and ‘Low </a:t>
            </a:r>
            <a:r>
              <a:rPr lang="en-GB" sz="1600" dirty="0" smtClean="0">
                <a:latin typeface="Times New Roman" panose="02020603050405020304" pitchFamily="18" charset="0"/>
                <a:cs typeface="Times New Roman" panose="02020603050405020304" pitchFamily="18" charset="0"/>
              </a:rPr>
              <a:t>Pressure</a:t>
            </a:r>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stretch>
            <a:fillRect/>
          </a:stretch>
        </p:blipFill>
        <p:spPr>
          <a:xfrm>
            <a:off x="3845858" y="622809"/>
            <a:ext cx="4975413" cy="3805755"/>
          </a:xfrm>
          <a:prstGeom prst="rect">
            <a:avLst/>
          </a:prstGeom>
        </p:spPr>
      </p:pic>
      <p:cxnSp>
        <p:nvCxnSpPr>
          <p:cNvPr id="10" name="Straight Arrow Connector 9"/>
          <p:cNvCxnSpPr/>
          <p:nvPr/>
        </p:nvCxnSpPr>
        <p:spPr>
          <a:xfrm>
            <a:off x="2951480" y="3251200"/>
            <a:ext cx="5471160" cy="34544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72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24</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87950" y="1446086"/>
            <a:ext cx="3306898" cy="1815882"/>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changes to the </a:t>
            </a:r>
            <a:r>
              <a:rPr lang="en-GB" sz="1600" dirty="0" smtClean="0">
                <a:latin typeface="Times New Roman" panose="02020603050405020304" pitchFamily="18" charset="0"/>
                <a:cs typeface="Times New Roman" panose="02020603050405020304" pitchFamily="18" charset="0"/>
              </a:rPr>
              <a:t>labels </a:t>
            </a:r>
            <a:r>
              <a:rPr lang="en-GB" sz="1600" dirty="0">
                <a:latin typeface="Times New Roman" panose="02020603050405020304" pitchFamily="18" charset="0"/>
                <a:cs typeface="Times New Roman" panose="02020603050405020304" pitchFamily="18" charset="0"/>
              </a:rPr>
              <a:t>of the switches is carried out in the python program </a:t>
            </a:r>
            <a:r>
              <a:rPr lang="en-GB" sz="1600" dirty="0" smtClean="0">
                <a:latin typeface="Times New Roman" panose="02020603050405020304" pitchFamily="18" charset="0"/>
                <a:cs typeface="Times New Roman" panose="02020603050405020304" pitchFamily="18" charset="0"/>
              </a:rPr>
              <a:t>inside the </a:t>
            </a:r>
            <a:r>
              <a:rPr lang="en-GB" sz="1600" dirty="0" err="1" smtClean="0">
                <a:latin typeface="Times New Roman" panose="02020603050405020304" pitchFamily="18" charset="0"/>
                <a:cs typeface="Times New Roman" panose="02020603050405020304" pitchFamily="18" charset="0"/>
              </a:rPr>
              <a:t>SnappyImage</a:t>
            </a:r>
            <a:r>
              <a:rPr lang="en-GB" sz="1600" dirty="0" smtClean="0">
                <a:latin typeface="Times New Roman" panose="02020603050405020304" pitchFamily="18" charset="0"/>
                <a:cs typeface="Times New Roman" panose="02020603050405020304" pitchFamily="18" charset="0"/>
              </a:rPr>
              <a:t> and </a:t>
            </a:r>
            <a:r>
              <a:rPr lang="en-GB" sz="1600" dirty="0">
                <a:latin typeface="Times New Roman" panose="02020603050405020304" pitchFamily="18" charset="0"/>
                <a:cs typeface="Times New Roman" panose="02020603050405020304" pitchFamily="18" charset="0"/>
              </a:rPr>
              <a:t>we do not recommend any changes to the </a:t>
            </a:r>
            <a:r>
              <a:rPr lang="en-GB" sz="1600" dirty="0" err="1" smtClean="0">
                <a:latin typeface="Times New Roman" panose="02020603050405020304" pitchFamily="18" charset="0"/>
                <a:cs typeface="Times New Roman" panose="02020603050405020304" pitchFamily="18" charset="0"/>
              </a:rPr>
              <a:t>SnappyImage</a:t>
            </a:r>
            <a:r>
              <a:rPr lang="en-GB"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file unless carried out by a </a:t>
            </a:r>
            <a:r>
              <a:rPr lang="en-GB" sz="1600" dirty="0" smtClean="0">
                <a:latin typeface="Times New Roman" panose="02020603050405020304" pitchFamily="18" charset="0"/>
                <a:cs typeface="Times New Roman" panose="02020603050405020304" pitchFamily="18" charset="0"/>
              </a:rPr>
              <a:t>qualified </a:t>
            </a:r>
            <a:r>
              <a:rPr lang="en-GB" sz="1600" dirty="0">
                <a:latin typeface="Times New Roman" panose="02020603050405020304" pitchFamily="18" charset="0"/>
                <a:cs typeface="Times New Roman" panose="02020603050405020304" pitchFamily="18" charset="0"/>
              </a:rPr>
              <a:t>python programmer.</a:t>
            </a:r>
          </a:p>
        </p:txBody>
      </p:sp>
      <p:pic>
        <p:nvPicPr>
          <p:cNvPr id="8" name="Picture 7"/>
          <p:cNvPicPr/>
          <p:nvPr/>
        </p:nvPicPr>
        <p:blipFill>
          <a:blip r:embed="rId3"/>
          <a:stretch>
            <a:fillRect/>
          </a:stretch>
        </p:blipFill>
        <p:spPr>
          <a:xfrm>
            <a:off x="3845858" y="622809"/>
            <a:ext cx="4975413" cy="3805755"/>
          </a:xfrm>
          <a:prstGeom prst="rect">
            <a:avLst/>
          </a:prstGeom>
        </p:spPr>
      </p:pic>
    </p:spTree>
    <p:extLst>
      <p:ext uri="{BB962C8B-B14F-4D97-AF65-F5344CB8AC3E}">
        <p14:creationId xmlns:p14="http://schemas.microsoft.com/office/powerpoint/2010/main" val="4025805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25</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287950" y="684086"/>
            <a:ext cx="3306898" cy="4278094"/>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As you can see data logger is shown in the ‘Data Logger’ window and traces any changes to the switch state set by the user.  In this case the ADC line is monitoring the battery level.</a:t>
            </a:r>
          </a:p>
          <a:p>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To turn the ‘Data Logger’ off select </a:t>
            </a:r>
            <a:r>
              <a:rPr lang="en-GB" sz="1600" u="sng" dirty="0" err="1">
                <a:latin typeface="Times New Roman" panose="02020603050405020304" pitchFamily="18" charset="0"/>
                <a:cs typeface="Times New Roman" panose="02020603050405020304" pitchFamily="18" charset="0"/>
              </a:rPr>
              <a:t>Logdata</a:t>
            </a:r>
            <a:r>
              <a:rPr lang="en-GB" sz="1600" u="sng" dirty="0">
                <a:latin typeface="Times New Roman" panose="02020603050405020304" pitchFamily="18" charset="0"/>
                <a:cs typeface="Times New Roman" panose="02020603050405020304" pitchFamily="18" charset="0"/>
              </a:rPr>
              <a:t>(enable) </a:t>
            </a:r>
            <a:r>
              <a:rPr lang="en-GB" sz="1600" dirty="0">
                <a:latin typeface="Times New Roman" panose="02020603050405020304" pitchFamily="18" charset="0"/>
                <a:cs typeface="Times New Roman" panose="02020603050405020304" pitchFamily="18" charset="0"/>
              </a:rPr>
              <a:t>and select 0 in the pop up window.</a:t>
            </a:r>
          </a:p>
          <a:p>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If two or more data logging activities are present at the same time the data logger window will show the data lines moving up and down in a rapid fashion.  </a:t>
            </a:r>
            <a:r>
              <a:rPr lang="en-GB" sz="1600" dirty="0" smtClean="0">
                <a:latin typeface="Times New Roman" panose="02020603050405020304" pitchFamily="18" charset="0"/>
                <a:cs typeface="Times New Roman" panose="02020603050405020304" pitchFamily="18" charset="0"/>
              </a:rPr>
              <a:t>We recommend only one device to be logged at one time.</a:t>
            </a:r>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 </a:t>
            </a:r>
          </a:p>
        </p:txBody>
      </p:sp>
      <p:pic>
        <p:nvPicPr>
          <p:cNvPr id="8" name="Picture 7"/>
          <p:cNvPicPr/>
          <p:nvPr/>
        </p:nvPicPr>
        <p:blipFill>
          <a:blip r:embed="rId3"/>
          <a:stretch>
            <a:fillRect/>
          </a:stretch>
        </p:blipFill>
        <p:spPr>
          <a:xfrm>
            <a:off x="3845858" y="622809"/>
            <a:ext cx="4975413" cy="3805755"/>
          </a:xfrm>
          <a:prstGeom prst="rect">
            <a:avLst/>
          </a:prstGeom>
        </p:spPr>
      </p:pic>
    </p:spTree>
    <p:extLst>
      <p:ext uri="{BB962C8B-B14F-4D97-AF65-F5344CB8AC3E}">
        <p14:creationId xmlns:p14="http://schemas.microsoft.com/office/powerpoint/2010/main" val="3269661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26</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Data Logger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28590" y="1761304"/>
            <a:ext cx="3306898" cy="1077218"/>
          </a:xfrm>
          <a:prstGeom prst="rect">
            <a:avLst/>
          </a:prstGeom>
        </p:spPr>
        <p:txBody>
          <a:bodyPr wrap="square">
            <a:spAutoFit/>
          </a:bodyPr>
          <a:lstStyle/>
          <a:p>
            <a:r>
              <a:rPr lang="en-GB" sz="1600" smtClean="0">
                <a:latin typeface="Times New Roman" panose="02020603050405020304" pitchFamily="18" charset="0"/>
                <a:cs typeface="Times New Roman" panose="02020603050405020304" pitchFamily="18" charset="0"/>
              </a:rPr>
              <a:t>To erase the current data logging click the ‘Erase’ icon and a new trace will start.</a:t>
            </a:r>
          </a:p>
          <a:p>
            <a:r>
              <a:rPr lang="en-GB" sz="1600" smtClean="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stretch>
            <a:fillRect/>
          </a:stretch>
        </p:blipFill>
        <p:spPr>
          <a:xfrm>
            <a:off x="3845858" y="622809"/>
            <a:ext cx="4975413" cy="3805755"/>
          </a:xfrm>
          <a:prstGeom prst="rect">
            <a:avLst/>
          </a:prstGeom>
        </p:spPr>
      </p:pic>
      <p:cxnSp>
        <p:nvCxnSpPr>
          <p:cNvPr id="7" name="Straight Arrow Connector 6"/>
          <p:cNvCxnSpPr/>
          <p:nvPr/>
        </p:nvCxnSpPr>
        <p:spPr>
          <a:xfrm>
            <a:off x="1092200" y="2341880"/>
            <a:ext cx="3037840" cy="9727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1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3926840" y="890004"/>
            <a:ext cx="5060632" cy="3219927"/>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27</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94630" y="1069137"/>
            <a:ext cx="3306898" cy="3293209"/>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If more than </a:t>
            </a:r>
            <a:r>
              <a:rPr lang="en-GB" sz="1600" dirty="0" smtClean="0">
                <a:latin typeface="Times New Roman" panose="02020603050405020304" pitchFamily="18" charset="0"/>
                <a:cs typeface="Times New Roman" panose="02020603050405020304" pitchFamily="18" charset="0"/>
              </a:rPr>
              <a:t>one network </a:t>
            </a:r>
            <a:r>
              <a:rPr lang="en-GB" sz="1600" dirty="0">
                <a:latin typeface="Times New Roman" panose="02020603050405020304" pitchFamily="18" charset="0"/>
                <a:cs typeface="Times New Roman" panose="02020603050405020304" pitchFamily="18" charset="0"/>
              </a:rPr>
              <a:t>set up is used in proximity to other </a:t>
            </a:r>
            <a:r>
              <a:rPr lang="en-GB" sz="1600" dirty="0" smtClean="0">
                <a:latin typeface="Times New Roman" panose="02020603050405020304" pitchFamily="18" charset="0"/>
                <a:cs typeface="Times New Roman" panose="02020603050405020304" pitchFamily="18" charset="0"/>
              </a:rPr>
              <a:t>another network we </a:t>
            </a:r>
            <a:r>
              <a:rPr lang="en-GB" sz="1600" dirty="0">
                <a:latin typeface="Times New Roman" panose="02020603050405020304" pitchFamily="18" charset="0"/>
                <a:cs typeface="Times New Roman" panose="02020603050405020304" pitchFamily="18" charset="0"/>
              </a:rPr>
              <a:t>recommend </a:t>
            </a:r>
            <a:r>
              <a:rPr lang="en-GB" sz="1600" dirty="0" smtClean="0">
                <a:latin typeface="Times New Roman" panose="02020603050405020304" pitchFamily="18" charset="0"/>
                <a:cs typeface="Times New Roman" panose="02020603050405020304" pitchFamily="18" charset="0"/>
              </a:rPr>
              <a:t>they should run </a:t>
            </a:r>
            <a:r>
              <a:rPr lang="en-GB" sz="1600" dirty="0">
                <a:latin typeface="Times New Roman" panose="02020603050405020304" pitchFamily="18" charset="0"/>
                <a:cs typeface="Times New Roman" panose="02020603050405020304" pitchFamily="18" charset="0"/>
              </a:rPr>
              <a:t>on different channels.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This </a:t>
            </a:r>
            <a:r>
              <a:rPr lang="en-GB" sz="1600" dirty="0">
                <a:latin typeface="Times New Roman" panose="02020603050405020304" pitchFamily="18" charset="0"/>
                <a:cs typeface="Times New Roman" panose="02020603050405020304" pitchFamily="18" charset="0"/>
              </a:rPr>
              <a:t>can be achieved by the following actions.</a:t>
            </a:r>
            <a:r>
              <a:rPr lang="en-GB" sz="1600" dirty="0" smtClean="0">
                <a:latin typeface="Times New Roman" panose="02020603050405020304" pitchFamily="18" charset="0"/>
                <a:cs typeface="Times New Roman" panose="02020603050405020304" pitchFamily="18" charset="0"/>
              </a:rPr>
              <a:t> </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H</a:t>
            </a:r>
            <a:r>
              <a:rPr lang="en-GB" sz="1600" dirty="0">
                <a:latin typeface="Times New Roman" panose="02020603050405020304" pitchFamily="18" charset="0"/>
                <a:cs typeface="Times New Roman" panose="02020603050405020304" pitchFamily="18" charset="0"/>
              </a:rPr>
              <a:t>ighlight the node that you wish to change, ensure the ‘Node Info’ window is open.  Click on the ‘Gear’ icon </a:t>
            </a:r>
          </a:p>
          <a:p>
            <a:endParaRPr lang="en-GB" sz="16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3556000" y="1427480"/>
            <a:ext cx="3108960" cy="180848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4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28</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57200" y="1607617"/>
            <a:ext cx="3306898" cy="1323439"/>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When the ‘Gear’ icon has been accessed a pop up window (Configuration Parameters) will appear.</a:t>
            </a:r>
          </a:p>
          <a:p>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281680" y="928754"/>
            <a:ext cx="5675312" cy="3214847"/>
          </a:xfrm>
          <a:prstGeom prst="rect">
            <a:avLst/>
          </a:prstGeom>
        </p:spPr>
      </p:pic>
    </p:spTree>
    <p:extLst>
      <p:ext uri="{BB962C8B-B14F-4D97-AF65-F5344CB8AC3E}">
        <p14:creationId xmlns:p14="http://schemas.microsoft.com/office/powerpoint/2010/main" val="684678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29</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38480" y="1230811"/>
            <a:ext cx="3306898" cy="2308324"/>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The first line shows the node Network ID, the second line down shows the channel the node is set to - the default channel is Ch.4.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To </a:t>
            </a:r>
            <a:r>
              <a:rPr lang="en-GB" sz="1600" dirty="0">
                <a:latin typeface="Times New Roman" panose="02020603050405020304" pitchFamily="18" charset="0"/>
                <a:cs typeface="Times New Roman" panose="02020603050405020304" pitchFamily="18" charset="0"/>
              </a:rPr>
              <a:t>change the channel number select a channel from 0 to 3 or 5 to15. Channel 15 is reserved for Receive only as per FCC power restrictions.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947160" y="928754"/>
            <a:ext cx="5009832" cy="3214847"/>
          </a:xfrm>
          <a:prstGeom prst="rect">
            <a:avLst/>
          </a:prstGeom>
        </p:spPr>
      </p:pic>
      <p:cxnSp>
        <p:nvCxnSpPr>
          <p:cNvPr id="7" name="Straight Arrow Connector 6"/>
          <p:cNvCxnSpPr/>
          <p:nvPr/>
        </p:nvCxnSpPr>
        <p:spPr>
          <a:xfrm flipV="1">
            <a:off x="2006600" y="1610360"/>
            <a:ext cx="3830320" cy="56896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2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125402" y="1655929"/>
            <a:ext cx="3786586" cy="2870579"/>
          </a:xfrm>
          <a:prstGeom prst="rect">
            <a:avLst/>
          </a:prstGeom>
          <a:noFill/>
          <a:ln>
            <a:noFill/>
          </a:ln>
          <a:effectLst>
            <a:outerShdw blurRad="50800" dist="50800" dir="5400000" algn="ctr" rotWithShape="0">
              <a:srgbClr val="000000">
                <a:alpha val="6000"/>
              </a:srgbClr>
            </a:outerShdw>
          </a:effectLst>
        </p:spPr>
      </p:pic>
      <p:sp>
        <p:nvSpPr>
          <p:cNvPr id="5" name="Slide Number Placeholder 4"/>
          <p:cNvSpPr>
            <a:spLocks noGrp="1"/>
          </p:cNvSpPr>
          <p:nvPr>
            <p:ph type="sldNum" sz="quarter" idx="12"/>
          </p:nvPr>
        </p:nvSpPr>
        <p:spPr/>
        <p:txBody>
          <a:bodyPr/>
          <a:lstStyle/>
          <a:p>
            <a:fld id="{829DA496-7944-1B44-9047-47D299EDA82F}" type="slidenum">
              <a:rPr lang="en-US" smtClean="0"/>
              <a:t>3</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Portal</a:t>
            </a:r>
            <a:endParaRPr lang="en-GB"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2059206" y="1060194"/>
            <a:ext cx="3066196" cy="4009046"/>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Portal Environment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Portal is the desktop environment used to conﬁgure and deploy a SNAP network. </a:t>
            </a:r>
            <a:endParaRPr lang="en-US" dirty="0" smtClean="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r>
              <a:rPr lang="en-US" dirty="0" smtClean="0">
                <a:latin typeface="Times New Roman" panose="02020603050405020304" pitchFamily="18" charset="0"/>
                <a:ea typeface="Calibri" panose="020F0502020204030204" pitchFamily="34" charset="0"/>
              </a:rPr>
              <a:t>It </a:t>
            </a:r>
            <a:r>
              <a:rPr lang="en-US" dirty="0">
                <a:latin typeface="Times New Roman" panose="02020603050405020304" pitchFamily="18" charset="0"/>
                <a:ea typeface="Calibri" panose="020F0502020204030204" pitchFamily="34" charset="0"/>
              </a:rPr>
              <a:t>provides a user customizable interface to aid in developing your </a:t>
            </a:r>
            <a:r>
              <a:rPr lang="en-US" dirty="0" err="1">
                <a:latin typeface="Times New Roman" panose="02020603050405020304" pitchFamily="18" charset="0"/>
                <a:ea typeface="Calibri" panose="020F0502020204030204" pitchFamily="34" charset="0"/>
              </a:rPr>
              <a:t>SNAPpy</a:t>
            </a:r>
            <a:r>
              <a:rPr lang="en-US" dirty="0">
                <a:latin typeface="Times New Roman" panose="02020603050405020304" pitchFamily="18" charset="0"/>
                <a:ea typeface="Calibri" panose="020F0502020204030204" pitchFamily="34" charset="0"/>
              </a:rPr>
              <a:t> scripts. </a:t>
            </a:r>
            <a:endParaRPr lang="en-US" dirty="0" smtClean="0">
              <a:latin typeface="Times New Roman" panose="02020603050405020304" pitchFamily="18" charset="0"/>
              <a:ea typeface="Calibri" panose="020F0502020204030204" pitchFamily="34" charset="0"/>
            </a:endParaRPr>
          </a:p>
          <a:p>
            <a:endParaRPr lang="en-US" dirty="0" smtClean="0">
              <a:latin typeface="Times New Roman" panose="02020603050405020304" pitchFamily="18" charset="0"/>
              <a:ea typeface="Calibri" panose="020F0502020204030204" pitchFamily="34" charset="0"/>
            </a:endParaRPr>
          </a:p>
          <a:p>
            <a:r>
              <a:rPr lang="en-US" dirty="0" smtClean="0">
                <a:latin typeface="Times New Roman" panose="02020603050405020304" pitchFamily="18" charset="0"/>
                <a:ea typeface="Calibri" panose="020F0502020204030204" pitchFamily="34" charset="0"/>
              </a:rPr>
              <a:t>All Portal’s </a:t>
            </a:r>
            <a:r>
              <a:rPr lang="en-US" dirty="0">
                <a:latin typeface="Times New Roman" panose="02020603050405020304" pitchFamily="18" charset="0"/>
                <a:ea typeface="Calibri" panose="020F0502020204030204" pitchFamily="34" charset="0"/>
              </a:rPr>
              <a:t>windows can be resized, relocated, and enabled/disabled to conﬁgure the environment as needed.</a:t>
            </a:r>
            <a:endParaRPr lang="en-GB" dirty="0"/>
          </a:p>
        </p:txBody>
      </p:sp>
    </p:spTree>
    <p:extLst>
      <p:ext uri="{BB962C8B-B14F-4D97-AF65-F5344CB8AC3E}">
        <p14:creationId xmlns:p14="http://schemas.microsoft.com/office/powerpoint/2010/main" val="74999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30</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38480" y="1230811"/>
            <a:ext cx="3306898" cy="2554545"/>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Insert the desired channel number and press OK – the node will reboot. Tick box at the bottom right is ticked.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If </a:t>
            </a:r>
            <a:r>
              <a:rPr lang="en-GB" sz="1600" dirty="0">
                <a:latin typeface="Times New Roman" panose="02020603050405020304" pitchFamily="18" charset="0"/>
                <a:cs typeface="Times New Roman" panose="02020603050405020304" pitchFamily="18" charset="0"/>
              </a:rPr>
              <a:t>you do not wish to reboot the node un-check the tick box at the lower right hand corner of the pop up window.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947160" y="928754"/>
            <a:ext cx="5009832" cy="3214847"/>
          </a:xfrm>
          <a:prstGeom prst="rect">
            <a:avLst/>
          </a:prstGeom>
        </p:spPr>
      </p:pic>
      <p:cxnSp>
        <p:nvCxnSpPr>
          <p:cNvPr id="7" name="Straight Arrow Connector 6"/>
          <p:cNvCxnSpPr/>
          <p:nvPr/>
        </p:nvCxnSpPr>
        <p:spPr>
          <a:xfrm>
            <a:off x="3418840" y="2820657"/>
            <a:ext cx="3571240" cy="79402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5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31</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38480" y="1230811"/>
            <a:ext cx="3306898" cy="2062103"/>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To </a:t>
            </a:r>
            <a:r>
              <a:rPr lang="en-GB" sz="1600" dirty="0">
                <a:latin typeface="Times New Roman" panose="02020603050405020304" pitchFamily="18" charset="0"/>
                <a:cs typeface="Times New Roman" panose="02020603050405020304" pitchFamily="18" charset="0"/>
              </a:rPr>
              <a:t>refresh the ‘Node’ click the refresh icon.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channel number will now be changed from 4 (default) to the channel you have chosen.</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933190" y="958019"/>
            <a:ext cx="4890770" cy="3268541"/>
          </a:xfrm>
          <a:prstGeom prst="rect">
            <a:avLst/>
          </a:prstGeom>
        </p:spPr>
      </p:pic>
    </p:spTree>
    <p:extLst>
      <p:ext uri="{BB962C8B-B14F-4D97-AF65-F5344CB8AC3E}">
        <p14:creationId xmlns:p14="http://schemas.microsoft.com/office/powerpoint/2010/main" val="3412218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32</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06552" y="1473842"/>
            <a:ext cx="3394710" cy="2308324"/>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Carry out the same procedure for all the nodes you wish to change channel. </a:t>
            </a:r>
          </a:p>
          <a:p>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Note - the Snap Stick MUST be the last node where the channel is changed. If you do not see a device after the channel has been changed click on the Binocular icon in the </a:t>
            </a:r>
            <a:r>
              <a:rPr lang="en-GB" sz="1600" dirty="0" smtClean="0">
                <a:latin typeface="Times New Roman" panose="02020603050405020304" pitchFamily="18" charset="0"/>
                <a:cs typeface="Times New Roman" panose="02020603050405020304" pitchFamily="18" charset="0"/>
              </a:rPr>
              <a:t>command</a:t>
            </a:r>
            <a:endParaRPr lang="en-GB" sz="16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933190" y="958019"/>
            <a:ext cx="4890770" cy="3268541"/>
          </a:xfrm>
          <a:prstGeom prst="rect">
            <a:avLst/>
          </a:prstGeom>
        </p:spPr>
      </p:pic>
      <p:cxnSp>
        <p:nvCxnSpPr>
          <p:cNvPr id="8" name="Straight Arrow Connector 7"/>
          <p:cNvCxnSpPr/>
          <p:nvPr/>
        </p:nvCxnSpPr>
        <p:spPr>
          <a:xfrm flipV="1">
            <a:off x="3418840" y="1285240"/>
            <a:ext cx="1752600" cy="140208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8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22937" y="1048361"/>
            <a:ext cx="4747022" cy="2670200"/>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33</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Changing Channel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38480" y="832398"/>
            <a:ext cx="3394710" cy="3785652"/>
          </a:xfrm>
          <a:prstGeom prst="rect">
            <a:avLst/>
          </a:prstGeom>
        </p:spPr>
        <p:txBody>
          <a:bodyPr wrap="square">
            <a:spAutoFit/>
          </a:bodyPr>
          <a:lstStyle/>
          <a:p>
            <a:r>
              <a:rPr lang="en-GB" sz="1600" dirty="0" smtClean="0">
                <a:latin typeface="Times New Roman" panose="02020603050405020304" pitchFamily="18" charset="0"/>
                <a:cs typeface="Times New Roman" panose="02020603050405020304" pitchFamily="18" charset="0"/>
              </a:rPr>
              <a:t>Tick the box ‘All channels’</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Then Click on  </a:t>
            </a:r>
            <a:r>
              <a:rPr lang="en-GB" sz="1600" dirty="0">
                <a:latin typeface="Times New Roman" panose="02020603050405020304" pitchFamily="18" charset="0"/>
                <a:cs typeface="Times New Roman" panose="02020603050405020304" pitchFamily="18" charset="0"/>
              </a:rPr>
              <a:t>‘Scan’.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It will show all the devices on the network </a:t>
            </a: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device may have been assigned a different channel by mistake.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If </a:t>
            </a:r>
            <a:r>
              <a:rPr lang="en-GB" sz="1600" dirty="0">
                <a:latin typeface="Times New Roman" panose="02020603050405020304" pitchFamily="18" charset="0"/>
                <a:cs typeface="Times New Roman" panose="02020603050405020304" pitchFamily="18" charset="0"/>
              </a:rPr>
              <a:t>this is the case, highlight the </a:t>
            </a:r>
            <a:r>
              <a:rPr lang="en-GB" sz="1600" dirty="0" smtClean="0">
                <a:latin typeface="Times New Roman" panose="02020603050405020304" pitchFamily="18" charset="0"/>
                <a:cs typeface="Times New Roman" panose="02020603050405020304" pitchFamily="18" charset="0"/>
              </a:rPr>
              <a:t>device you wish to move </a:t>
            </a:r>
            <a:r>
              <a:rPr lang="en-GB" sz="1600" dirty="0">
                <a:latin typeface="Times New Roman" panose="02020603050405020304" pitchFamily="18" charset="0"/>
                <a:cs typeface="Times New Roman" panose="02020603050405020304" pitchFamily="18" charset="0"/>
              </a:rPr>
              <a:t>and click on ‘Move to my network’ tab and the device will automatically move to the current network. </a:t>
            </a:r>
          </a:p>
        </p:txBody>
      </p:sp>
      <p:cxnSp>
        <p:nvCxnSpPr>
          <p:cNvPr id="8" name="Straight Arrow Connector 7"/>
          <p:cNvCxnSpPr/>
          <p:nvPr/>
        </p:nvCxnSpPr>
        <p:spPr>
          <a:xfrm>
            <a:off x="2893325" y="1048361"/>
            <a:ext cx="3025254" cy="88052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70584" y="1464906"/>
            <a:ext cx="4483359" cy="53184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846253" y="2144847"/>
            <a:ext cx="1836090" cy="139145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0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34</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Documentation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38480" y="1726478"/>
            <a:ext cx="3394710" cy="1815882"/>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Additional documentation covering Portal and other devices can be found in the </a:t>
            </a:r>
            <a:r>
              <a:rPr lang="en-US" sz="1600" dirty="0" smtClean="0">
                <a:latin typeface="Times New Roman" panose="02020603050405020304" pitchFamily="18" charset="0"/>
                <a:cs typeface="Times New Roman" panose="02020603050405020304" pitchFamily="18" charset="0"/>
              </a:rPr>
              <a:t>‘Help’ </a:t>
            </a:r>
            <a:r>
              <a:rPr lang="en-US" sz="1600" dirty="0">
                <a:latin typeface="Times New Roman" panose="02020603050405020304" pitchFamily="18" charset="0"/>
                <a:cs typeface="Times New Roman" panose="02020603050405020304" pitchFamily="18" charset="0"/>
              </a:rPr>
              <a:t>drop down menu on Portal command line</a:t>
            </a:r>
            <a:r>
              <a:rPr lang="en-US"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Click on any of the documents to view the manual</a:t>
            </a:r>
            <a:endParaRPr lang="en-GB" sz="16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018279" y="1005840"/>
            <a:ext cx="4881245" cy="3167539"/>
          </a:xfrm>
          <a:prstGeom prst="rect">
            <a:avLst/>
          </a:prstGeom>
        </p:spPr>
      </p:pic>
      <p:cxnSp>
        <p:nvCxnSpPr>
          <p:cNvPr id="8" name="Straight Arrow Connector 7"/>
          <p:cNvCxnSpPr/>
          <p:nvPr/>
        </p:nvCxnSpPr>
        <p:spPr>
          <a:xfrm flipV="1">
            <a:off x="3789680" y="1183640"/>
            <a:ext cx="883920" cy="96012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850640" y="1554480"/>
            <a:ext cx="878840" cy="162560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1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35</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Questions?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2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amp;slidetitle="/>
          </p:cNvPr>
          <p:cNvSpPr txBox="1"/>
          <p:nvPr/>
        </p:nvSpPr>
        <p:spPr>
          <a:xfrm>
            <a:off x="7613295" y="4130737"/>
            <a:ext cx="820609" cy="369332"/>
          </a:xfrm>
          <a:prstGeom prst="rect">
            <a:avLst/>
          </a:prstGeom>
          <a:noFill/>
        </p:spPr>
        <p:txBody>
          <a:bodyPr wrap="none" rtlCol="0">
            <a:spAutoFit/>
          </a:bodyPr>
          <a:lstStyle/>
          <a:p>
            <a:r>
              <a:rPr lang="en-GB" dirty="0" smtClean="0"/>
              <a:t>Return</a:t>
            </a:r>
            <a:endParaRPr lang="en-GB" dirty="0"/>
          </a:p>
        </p:txBody>
      </p:sp>
    </p:spTree>
    <p:extLst>
      <p:ext uri="{BB962C8B-B14F-4D97-AF65-F5344CB8AC3E}">
        <p14:creationId xmlns:p14="http://schemas.microsoft.com/office/powerpoint/2010/main" val="276408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6656486" y="3618598"/>
            <a:ext cx="2151470" cy="1206163"/>
          </a:xfrm>
          <a:prstGeom prst="rect">
            <a:avLst/>
          </a:prstGeom>
          <a:noFill/>
          <a:ln>
            <a:noFill/>
          </a:ln>
          <a:effectLst>
            <a:outerShdw blurRad="50800" dist="50800" dir="5400000" algn="ctr" rotWithShape="0">
              <a:srgbClr val="000000">
                <a:alpha val="6000"/>
              </a:srgbClr>
            </a:outerShdw>
          </a:effectLst>
        </p:spPr>
      </p:pic>
      <p:sp>
        <p:nvSpPr>
          <p:cNvPr id="5" name="Slide Number Placeholder 4"/>
          <p:cNvSpPr>
            <a:spLocks noGrp="1"/>
          </p:cNvSpPr>
          <p:nvPr>
            <p:ph type="sldNum" sz="quarter" idx="12"/>
          </p:nvPr>
        </p:nvSpPr>
        <p:spPr/>
        <p:txBody>
          <a:bodyPr/>
          <a:lstStyle/>
          <a:p>
            <a:fld id="{829DA496-7944-1B44-9047-47D299EDA82F}" type="slidenum">
              <a:rPr lang="en-US" smtClean="0"/>
              <a:t>4</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Portal</a:t>
            </a:r>
            <a:endParaRPr lang="en-GB"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2059205" y="1168385"/>
            <a:ext cx="6783419" cy="3455048"/>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Portal Environment</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marL="685800">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Initializing </a:t>
            </a:r>
            <a:r>
              <a:rPr lang="en-US" dirty="0">
                <a:latin typeface="Times New Roman" panose="02020603050405020304" pitchFamily="18" charset="0"/>
                <a:cs typeface="Times New Roman" panose="02020603050405020304" pitchFamily="18" charset="0"/>
              </a:rPr>
              <a:t>Portal for the ﬁrst time, </a:t>
            </a:r>
            <a:r>
              <a:rPr lang="en-US" dirty="0" smtClean="0">
                <a:latin typeface="Times New Roman" panose="02020603050405020304" pitchFamily="18" charset="0"/>
                <a:cs typeface="Times New Roman" panose="02020603050405020304" pitchFamily="18" charset="0"/>
              </a:rPr>
              <a:t>opens </a:t>
            </a:r>
            <a:r>
              <a:rPr lang="en-US" dirty="0">
                <a:latin typeface="Times New Roman" panose="02020603050405020304" pitchFamily="18" charset="0"/>
                <a:cs typeface="Times New Roman" panose="02020603050405020304" pitchFamily="18" charset="0"/>
              </a:rPr>
              <a:t>in a default window conﬁguration as shown below.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Portal </a:t>
            </a:r>
            <a:r>
              <a:rPr lang="en-US" dirty="0">
                <a:latin typeface="Times New Roman" panose="02020603050405020304" pitchFamily="18" charset="0"/>
                <a:cs typeface="Times New Roman" panose="02020603050405020304" pitchFamily="18" charset="0"/>
              </a:rPr>
              <a:t>has been recognized with the standard address 00.00.01.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Portal’s network address.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devices have a network address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network address is the last 6 digits of the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Mac </a:t>
            </a:r>
            <a:r>
              <a:rPr lang="en-US" dirty="0">
                <a:latin typeface="Times New Roman" panose="02020603050405020304" pitchFamily="18" charset="0"/>
                <a:cs typeface="Times New Roman" panose="02020603050405020304" pitchFamily="18" charset="0"/>
              </a:rPr>
              <a:t>Address.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92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6656486" y="3618598"/>
            <a:ext cx="2151470" cy="1206163"/>
          </a:xfrm>
          <a:prstGeom prst="rect">
            <a:avLst/>
          </a:prstGeom>
          <a:noFill/>
          <a:ln>
            <a:noFill/>
          </a:ln>
          <a:effectLst>
            <a:outerShdw blurRad="50800" dist="50800" dir="5400000" algn="ctr" rotWithShape="0">
              <a:srgbClr val="000000">
                <a:alpha val="6000"/>
              </a:srgbClr>
            </a:outerShdw>
          </a:effectLst>
        </p:spPr>
      </p:pic>
      <p:sp>
        <p:nvSpPr>
          <p:cNvPr id="5" name="Slide Number Placeholder 4"/>
          <p:cNvSpPr>
            <a:spLocks noGrp="1"/>
          </p:cNvSpPr>
          <p:nvPr>
            <p:ph type="sldNum" sz="quarter" idx="12"/>
          </p:nvPr>
        </p:nvSpPr>
        <p:spPr/>
        <p:txBody>
          <a:bodyPr/>
          <a:lstStyle/>
          <a:p>
            <a:fld id="{829DA496-7944-1B44-9047-47D299EDA82F}" type="slidenum">
              <a:rPr lang="en-US" smtClean="0"/>
              <a:t>5</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Portal</a:t>
            </a:r>
            <a:endParaRPr lang="en-GB"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2059205" y="1168385"/>
            <a:ext cx="6783419" cy="2624052"/>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Portal Environment</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marL="685800">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Initializing </a:t>
            </a:r>
            <a:r>
              <a:rPr lang="en-US" dirty="0">
                <a:latin typeface="Times New Roman" panose="02020603050405020304" pitchFamily="18" charset="0"/>
                <a:cs typeface="Times New Roman" panose="02020603050405020304" pitchFamily="18" charset="0"/>
              </a:rPr>
              <a:t>Portal for the ﬁrst time, </a:t>
            </a:r>
            <a:r>
              <a:rPr lang="en-US" dirty="0" smtClean="0">
                <a:latin typeface="Times New Roman" panose="02020603050405020304" pitchFamily="18" charset="0"/>
                <a:cs typeface="Times New Roman" panose="02020603050405020304" pitchFamily="18" charset="0"/>
              </a:rPr>
              <a:t>opens </a:t>
            </a:r>
            <a:r>
              <a:rPr lang="en-US" dirty="0">
                <a:latin typeface="Times New Roman" panose="02020603050405020304" pitchFamily="18" charset="0"/>
                <a:cs typeface="Times New Roman" panose="02020603050405020304" pitchFamily="18" charset="0"/>
              </a:rPr>
              <a:t>in a default window conﬁguration as shown below. You can see Portal has been recognized with the standard address 00.00.01.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Portal’s network address. All devices have a network address and once a device is connected to the network the network address will appear in the ‘Network Address’ column.  The network address is the last 6 digits of the Mac Address.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736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6</a:t>
            </a:fld>
            <a:endParaRPr lang="en-US"/>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457200" y="772795"/>
            <a:ext cx="4283529" cy="4044377"/>
          </a:xfrm>
          <a:prstGeom prst="rect">
            <a:avLst/>
          </a:prstGeom>
        </p:spPr>
        <p:txBody>
          <a:bodyPr wrap="square">
            <a:spAutoFit/>
          </a:bodyPr>
          <a:lstStyle/>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We are assuming Portal and the AMEREX Demo software has been loaded on the PC/laptop, the AMEREX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Snapstick</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is inserted in a USB port and the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snappyimages</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have been copied into …My Documents/Portal/</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snappyImages</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If not go back to the Demo kit slides and install this software.</a:t>
            </a:r>
          </a:p>
          <a:p>
            <a:pPr>
              <a:lnSpc>
                <a:spcPct val="107000"/>
              </a:lnSpc>
              <a:spcAft>
                <a:spcPts val="0"/>
              </a:spcAft>
            </a:pP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To open Portal click on the icon  and </a:t>
            </a: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Portal shall appear in the default state.</a:t>
            </a:r>
          </a:p>
          <a:p>
            <a:pPr>
              <a:lnSpc>
                <a:spcPct val="107000"/>
              </a:lnSpc>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If the window appears which is not the one shown don’t worry, the windows can be moved, changed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etc.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to suit your particular requirements.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15597" y="3164667"/>
            <a:ext cx="720678" cy="750093"/>
          </a:xfrm>
          <a:prstGeom prst="rect">
            <a:avLst/>
          </a:prstGeom>
        </p:spPr>
      </p:pic>
      <p:sp>
        <p:nvSpPr>
          <p:cNvPr id="10" name="Text Placeholder 1"/>
          <p:cNvSpPr txBox="1">
            <a:spLocks/>
          </p:cNvSpPr>
          <p:nvPr/>
        </p:nvSpPr>
        <p:spPr>
          <a:xfrm>
            <a:off x="359893" y="192398"/>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Connecting to Portal</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858894" y="1219407"/>
            <a:ext cx="3786586" cy="2870579"/>
          </a:xfrm>
          <a:prstGeom prst="rect">
            <a:avLst/>
          </a:prstGeom>
          <a:noFill/>
          <a:ln>
            <a:noFill/>
          </a:ln>
          <a:effectLst>
            <a:outerShdw blurRad="50800" dist="50800" dir="5400000" algn="ctr" rotWithShape="0">
              <a:srgbClr val="000000">
                <a:alpha val="6000"/>
              </a:srgbClr>
            </a:outerShdw>
          </a:effectLst>
        </p:spPr>
      </p:pic>
    </p:spTree>
    <p:extLst>
      <p:ext uri="{BB962C8B-B14F-4D97-AF65-F5344CB8AC3E}">
        <p14:creationId xmlns:p14="http://schemas.microsoft.com/office/powerpoint/2010/main" val="309200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7</a:t>
            </a:fld>
            <a:endParaRPr lang="en-US"/>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332014" y="2248697"/>
            <a:ext cx="3913415" cy="584775"/>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Select </a:t>
            </a:r>
            <a:r>
              <a:rPr lang="en-US" sz="1600" dirty="0">
                <a:latin typeface="Times New Roman" panose="02020603050405020304" pitchFamily="18" charset="0"/>
                <a:cs typeface="Times New Roman" panose="02020603050405020304" pitchFamily="18" charset="0"/>
              </a:rPr>
              <a:t>from the </a:t>
            </a:r>
            <a:r>
              <a:rPr lang="en-US" sz="1600" dirty="0" smtClean="0">
                <a:latin typeface="Times New Roman" panose="02020603050405020304" pitchFamily="18" charset="0"/>
                <a:cs typeface="Times New Roman" panose="02020603050405020304" pitchFamily="18" charset="0"/>
              </a:rPr>
              <a:t>‘Options’ </a:t>
            </a:r>
            <a:r>
              <a:rPr lang="en-US" sz="1600" dirty="0">
                <a:latin typeface="Times New Roman" panose="02020603050405020304" pitchFamily="18" charset="0"/>
                <a:cs typeface="Times New Roman" panose="02020603050405020304" pitchFamily="18" charset="0"/>
              </a:rPr>
              <a:t>drop down menu – ‘Connection</a:t>
            </a:r>
            <a:r>
              <a:rPr lang="en-US"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0" name="Text Placeholder 1"/>
          <p:cNvSpPr txBox="1">
            <a:spLocks/>
          </p:cNvSpPr>
          <p:nvPr/>
        </p:nvSpPr>
        <p:spPr>
          <a:xfrm>
            <a:off x="457200" y="365649"/>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Connecting to the </a:t>
            </a:r>
            <a:r>
              <a:rPr lang="en-US" b="1" dirty="0" err="1" smtClean="0">
                <a:solidFill>
                  <a:srgbClr val="FF0000"/>
                </a:solidFill>
                <a:latin typeface="Times New Roman" panose="02020603050405020304" pitchFamily="18" charset="0"/>
                <a:cs typeface="Times New Roman" panose="02020603050405020304" pitchFamily="18" charset="0"/>
              </a:rPr>
              <a:t>Snapstick</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213412" y="845915"/>
            <a:ext cx="4473387" cy="3510931"/>
          </a:xfrm>
          <a:prstGeom prst="rect">
            <a:avLst/>
          </a:prstGeom>
        </p:spPr>
      </p:pic>
      <p:cxnSp>
        <p:nvCxnSpPr>
          <p:cNvPr id="8" name="Straight Arrow Connector 7"/>
          <p:cNvCxnSpPr/>
          <p:nvPr/>
        </p:nvCxnSpPr>
        <p:spPr>
          <a:xfrm flipV="1">
            <a:off x="2602173" y="1078173"/>
            <a:ext cx="1806054" cy="111911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6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8</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err="1">
                <a:solidFill>
                  <a:srgbClr val="FF0000"/>
                </a:solidFill>
                <a:latin typeface="Times New Roman" panose="02020603050405020304" pitchFamily="18" charset="0"/>
                <a:cs typeface="Times New Roman" panose="02020603050405020304" pitchFamily="18" charset="0"/>
              </a:rPr>
              <a:t>Snapstick</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11331" y="1582613"/>
            <a:ext cx="3306898" cy="2200089"/>
          </a:xfrm>
          <a:prstGeom prst="rect">
            <a:avLst/>
          </a:prstGeom>
        </p:spPr>
        <p:txBody>
          <a:bodyPr wrap="square">
            <a:spAutoFit/>
          </a:bodyPr>
          <a:lstStyle/>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 pop up window will appear asking you to connect to the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SnapStick</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Click on ‘Connect’ button.</a:t>
            </a:r>
          </a:p>
          <a:p>
            <a:pPr>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If no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SnapStick</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appears in the ’Port’ window click on the Refresh logo in the ‘Connect to Port’ window</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092389" y="975233"/>
            <a:ext cx="4742330" cy="3256107"/>
          </a:xfrm>
          <a:prstGeom prst="rect">
            <a:avLst/>
          </a:prstGeom>
        </p:spPr>
      </p:pic>
      <p:pic>
        <p:nvPicPr>
          <p:cNvPr id="9" name="Picture 8"/>
          <p:cNvPicPr>
            <a:picLocks noChangeAspect="1"/>
          </p:cNvPicPr>
          <p:nvPr/>
        </p:nvPicPr>
        <p:blipFill>
          <a:blip r:embed="rId4"/>
          <a:stretch>
            <a:fillRect/>
          </a:stretch>
        </p:blipFill>
        <p:spPr>
          <a:xfrm>
            <a:off x="3123920" y="3526581"/>
            <a:ext cx="619125" cy="590550"/>
          </a:xfrm>
          <a:prstGeom prst="rect">
            <a:avLst/>
          </a:prstGeom>
        </p:spPr>
      </p:pic>
    </p:spTree>
    <p:extLst>
      <p:ext uri="{BB962C8B-B14F-4D97-AF65-F5344CB8AC3E}">
        <p14:creationId xmlns:p14="http://schemas.microsoft.com/office/powerpoint/2010/main" val="264350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9</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Connecting to the </a:t>
            </a:r>
            <a:r>
              <a:rPr lang="en-US" b="1" dirty="0" err="1">
                <a:solidFill>
                  <a:srgbClr val="FF0000"/>
                </a:solidFill>
                <a:latin typeface="Times New Roman" panose="02020603050405020304" pitchFamily="18" charset="0"/>
                <a:cs typeface="Times New Roman" panose="02020603050405020304" pitchFamily="18" charset="0"/>
              </a:rPr>
              <a:t>Snapstick</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21031" y="1380639"/>
            <a:ext cx="3889603" cy="2369880"/>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Click on ‘Connect’, the information contained within the node (Snap Stick) will appear in the Node Info window. </a:t>
            </a:r>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As </a:t>
            </a:r>
            <a:r>
              <a:rPr lang="en-GB" sz="1600" dirty="0">
                <a:latin typeface="Times New Roman" panose="02020603050405020304" pitchFamily="18" charset="0"/>
                <a:cs typeface="Times New Roman" panose="02020603050405020304" pitchFamily="18" charset="0"/>
              </a:rPr>
              <a:t>you can see in this case the network address is </a:t>
            </a:r>
            <a:r>
              <a:rPr lang="en-GB" sz="1600" dirty="0" smtClean="0">
                <a:latin typeface="Times New Roman" panose="02020603050405020304" pitchFamily="18" charset="0"/>
                <a:cs typeface="Times New Roman" panose="02020603050405020304" pitchFamily="18" charset="0"/>
              </a:rPr>
              <a:t>05.F5.47</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You are now ready to connect Portal to the network </a:t>
            </a:r>
            <a:r>
              <a:rPr lang="en-GB" sz="1600" dirty="0" smtClean="0">
                <a:latin typeface="Times New Roman" panose="02020603050405020304" pitchFamily="18" charset="0"/>
                <a:cs typeface="Times New Roman" panose="02020603050405020304" pitchFamily="18" charset="0"/>
              </a:rPr>
              <a:t>nodes.</a:t>
            </a:r>
            <a:endParaRPr lang="en-GB" sz="16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410634" y="873122"/>
            <a:ext cx="4329954" cy="2959290"/>
          </a:xfrm>
          <a:prstGeom prst="rect">
            <a:avLst/>
          </a:prstGeom>
        </p:spPr>
      </p:pic>
      <p:sp>
        <p:nvSpPr>
          <p:cNvPr id="2" name="Oval 1"/>
          <p:cNvSpPr/>
          <p:nvPr/>
        </p:nvSpPr>
        <p:spPr>
          <a:xfrm>
            <a:off x="6027576" y="573833"/>
            <a:ext cx="3307702" cy="299046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3652935" y="2069063"/>
            <a:ext cx="23746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5392</TotalTime>
  <Words>1694</Words>
  <Application>Microsoft Office PowerPoint</Application>
  <PresentationFormat>Custom</PresentationFormat>
  <Paragraphs>275</Paragraphs>
  <Slides>36</Slides>
  <Notes>30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Gotham-Book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cineviz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razor</dc:creator>
  <cp:lastModifiedBy>John Martin Allison</cp:lastModifiedBy>
  <cp:revision>88</cp:revision>
  <dcterms:created xsi:type="dcterms:W3CDTF">2015-01-28T15:31:41Z</dcterms:created>
  <dcterms:modified xsi:type="dcterms:W3CDTF">2016-10-17T07:00:38Z</dcterms:modified>
</cp:coreProperties>
</file>