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8"/>
  </p:notesMasterIdLst>
  <p:handoutMasterIdLst>
    <p:handoutMasterId r:id="rId39"/>
  </p:handoutMasterIdLst>
  <p:sldIdLst>
    <p:sldId id="256" r:id="rId2"/>
    <p:sldId id="280" r:id="rId3"/>
    <p:sldId id="289" r:id="rId4"/>
    <p:sldId id="353" r:id="rId5"/>
    <p:sldId id="321" r:id="rId6"/>
    <p:sldId id="319" r:id="rId7"/>
    <p:sldId id="324" r:id="rId8"/>
    <p:sldId id="325" r:id="rId9"/>
    <p:sldId id="322" r:id="rId10"/>
    <p:sldId id="326" r:id="rId11"/>
    <p:sldId id="328" r:id="rId12"/>
    <p:sldId id="327" r:id="rId13"/>
    <p:sldId id="323" r:id="rId14"/>
    <p:sldId id="332" r:id="rId15"/>
    <p:sldId id="331" r:id="rId16"/>
    <p:sldId id="330" r:id="rId17"/>
    <p:sldId id="334" r:id="rId18"/>
    <p:sldId id="336" r:id="rId19"/>
    <p:sldId id="337" r:id="rId20"/>
    <p:sldId id="341" r:id="rId21"/>
    <p:sldId id="333" r:id="rId22"/>
    <p:sldId id="340" r:id="rId23"/>
    <p:sldId id="339" r:id="rId24"/>
    <p:sldId id="345" r:id="rId25"/>
    <p:sldId id="343" r:id="rId26"/>
    <p:sldId id="346" r:id="rId27"/>
    <p:sldId id="347" r:id="rId28"/>
    <p:sldId id="348" r:id="rId29"/>
    <p:sldId id="349" r:id="rId30"/>
    <p:sldId id="350" r:id="rId31"/>
    <p:sldId id="351" r:id="rId32"/>
    <p:sldId id="352" r:id="rId33"/>
    <p:sldId id="329" r:id="rId34"/>
    <p:sldId id="335" r:id="rId35"/>
    <p:sldId id="317" r:id="rId36"/>
    <p:sldId id="260" r:id="rId3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73">
          <p15:clr>
            <a:srgbClr val="A4A3A4"/>
          </p15:clr>
        </p15:guide>
        <p15:guide id="3" pos="11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59" autoAdjust="0"/>
  </p:normalViewPr>
  <p:slideViewPr>
    <p:cSldViewPr snapToGrid="0" snapToObjects="1" showGuides="1">
      <p:cViewPr varScale="1">
        <p:scale>
          <a:sx n="87" d="100"/>
          <a:sy n="87" d="100"/>
        </p:scale>
        <p:origin x="626" y="43"/>
      </p:cViewPr>
      <p:guideLst>
        <p:guide orient="horz" pos="1622"/>
        <p:guide pos="273"/>
        <p:guide pos="110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7" d="100"/>
          <a:sy n="57" d="100"/>
        </p:scale>
        <p:origin x="2503" y="5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6CFCBD-BBB2-6C4B-A1D9-A14E4E1F9D10}" type="datetimeFigureOut">
              <a:rPr lang="en-US" smtClean="0"/>
              <a:t>10/17/2016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B08BAB-6012-B34B-82D7-C9793B1AA1B5}" type="slidenum">
              <a:rPr lang="en-US" smtClean="0"/>
              <a:t>‹#›</a:t>
            </a:fld>
            <a:endParaRPr lang="en-US"/>
          </a:p>
        </p:txBody>
      </p:sp>
    </p:spTree>
    <p:extLst>
      <p:ext uri="{BB962C8B-B14F-4D97-AF65-F5344CB8AC3E}">
        <p14:creationId xmlns:p14="http://schemas.microsoft.com/office/powerpoint/2010/main" val="2432165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91BF5-0E79-C142-A52B-67F6D111FCE0}" type="datetimeFigureOut">
              <a:rPr lang="en-US" smtClean="0"/>
              <a:t>10/17/2016</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FC4B9-C6CE-2D43-B86A-958C77E0ECDC}" type="slidenum">
              <a:rPr lang="en-US" smtClean="0"/>
              <a:t>‹#›</a:t>
            </a:fld>
            <a:endParaRPr lang="en-US"/>
          </a:p>
        </p:txBody>
      </p:sp>
    </p:spTree>
    <p:extLst>
      <p:ext uri="{BB962C8B-B14F-4D97-AF65-F5344CB8AC3E}">
        <p14:creationId xmlns:p14="http://schemas.microsoft.com/office/powerpoint/2010/main" val="1356913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a:t>
            </a:fld>
            <a:endParaRPr lang="en-US"/>
          </a:p>
        </p:txBody>
      </p:sp>
    </p:spTree>
    <p:extLst>
      <p:ext uri="{BB962C8B-B14F-4D97-AF65-F5344CB8AC3E}">
        <p14:creationId xmlns:p14="http://schemas.microsoft.com/office/powerpoint/2010/main" val="92628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12</a:t>
            </a:fld>
            <a:endParaRPr lang="en-US"/>
          </a:p>
        </p:txBody>
      </p:sp>
    </p:spTree>
    <p:extLst>
      <p:ext uri="{BB962C8B-B14F-4D97-AF65-F5344CB8AC3E}">
        <p14:creationId xmlns:p14="http://schemas.microsoft.com/office/powerpoint/2010/main" val="60232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13</a:t>
            </a:fld>
            <a:endParaRPr lang="en-US"/>
          </a:p>
        </p:txBody>
      </p:sp>
    </p:spTree>
    <p:extLst>
      <p:ext uri="{BB962C8B-B14F-4D97-AF65-F5344CB8AC3E}">
        <p14:creationId xmlns:p14="http://schemas.microsoft.com/office/powerpoint/2010/main" val="219564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new window will appear – this window is where configuring</a:t>
            </a:r>
            <a:r>
              <a:rPr lang="en-GB" baseline="0" dirty="0" smtClean="0"/>
              <a:t> on the node takes place</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14</a:t>
            </a:fld>
            <a:endParaRPr lang="en-US"/>
          </a:p>
        </p:txBody>
      </p:sp>
    </p:spTree>
    <p:extLst>
      <p:ext uri="{BB962C8B-B14F-4D97-AF65-F5344CB8AC3E}">
        <p14:creationId xmlns:p14="http://schemas.microsoft.com/office/powerpoint/2010/main" val="299240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15</a:t>
            </a:fld>
            <a:endParaRPr lang="en-US"/>
          </a:p>
        </p:txBody>
      </p:sp>
    </p:spTree>
    <p:extLst>
      <p:ext uri="{BB962C8B-B14F-4D97-AF65-F5344CB8AC3E}">
        <p14:creationId xmlns:p14="http://schemas.microsoft.com/office/powerpoint/2010/main" val="392937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Times New Roman" panose="02020603050405020304" pitchFamily="18" charset="0"/>
                <a:ea typeface="Calibri" panose="020F0502020204030204" pitchFamily="34" charset="0"/>
                <a:cs typeface="Times New Roman" panose="02020603050405020304" pitchFamily="18" charset="0"/>
              </a:rPr>
              <a:t>We recommend the ‘Reboot After Apply’ tick box is ticked at all times and for every node.</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16</a:t>
            </a:fld>
            <a:endParaRPr lang="en-US"/>
          </a:p>
        </p:txBody>
      </p:sp>
    </p:spTree>
    <p:extLst>
      <p:ext uri="{BB962C8B-B14F-4D97-AF65-F5344CB8AC3E}">
        <p14:creationId xmlns:p14="http://schemas.microsoft.com/office/powerpoint/2010/main" val="151238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17</a:t>
            </a:fld>
            <a:endParaRPr lang="en-US"/>
          </a:p>
        </p:txBody>
      </p:sp>
    </p:spTree>
    <p:extLst>
      <p:ext uri="{BB962C8B-B14F-4D97-AF65-F5344CB8AC3E}">
        <p14:creationId xmlns:p14="http://schemas.microsoft.com/office/powerpoint/2010/main" val="283070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Stop the supervisor program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sudo</a:t>
            </a:r>
            <a:r>
              <a:rPr kumimoji="0" lang="en-GB"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GB" altLang="en-US"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etc</a:t>
            </a:r>
            <a:r>
              <a:rPr kumimoji="0" lang="en-GB"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GB" altLang="en-US"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init.d</a:t>
            </a:r>
            <a:r>
              <a:rPr kumimoji="0" lang="en-GB"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/supervisor stop</a:t>
            </a:r>
            <a:endParaRPr kumimoji="0" lang="en-GB" alt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18</a:t>
            </a:fld>
            <a:endParaRPr lang="en-US"/>
          </a:p>
        </p:txBody>
      </p:sp>
    </p:spTree>
    <p:extLst>
      <p:ext uri="{BB962C8B-B14F-4D97-AF65-F5344CB8AC3E}">
        <p14:creationId xmlns:p14="http://schemas.microsoft.com/office/powerpoint/2010/main" val="3021453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19</a:t>
            </a:fld>
            <a:endParaRPr lang="en-US"/>
          </a:p>
        </p:txBody>
      </p:sp>
    </p:spTree>
    <p:extLst>
      <p:ext uri="{BB962C8B-B14F-4D97-AF65-F5344CB8AC3E}">
        <p14:creationId xmlns:p14="http://schemas.microsoft.com/office/powerpoint/2010/main" val="327340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shows the possible combinations for the data pints in each node</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20</a:t>
            </a:fld>
            <a:endParaRPr lang="en-US"/>
          </a:p>
        </p:txBody>
      </p:sp>
    </p:spTree>
    <p:extLst>
      <p:ext uri="{BB962C8B-B14F-4D97-AF65-F5344CB8AC3E}">
        <p14:creationId xmlns:p14="http://schemas.microsoft.com/office/powerpoint/2010/main" val="2999806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21</a:t>
            </a:fld>
            <a:endParaRPr lang="en-US"/>
          </a:p>
        </p:txBody>
      </p:sp>
    </p:spTree>
    <p:extLst>
      <p:ext uri="{BB962C8B-B14F-4D97-AF65-F5344CB8AC3E}">
        <p14:creationId xmlns:p14="http://schemas.microsoft.com/office/powerpoint/2010/main" val="366879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call it SC001  (Site</a:t>
            </a:r>
            <a:r>
              <a:rPr lang="en-GB" baseline="0" dirty="0" smtClean="0"/>
              <a:t> Controller 001).  SC001 designation allows you to identify the node is a site controller and it is No.1 as there may be more than one site controller deployed</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4</a:t>
            </a:fld>
            <a:endParaRPr lang="en-US"/>
          </a:p>
        </p:txBody>
      </p:sp>
    </p:spTree>
    <p:extLst>
      <p:ext uri="{BB962C8B-B14F-4D97-AF65-F5344CB8AC3E}">
        <p14:creationId xmlns:p14="http://schemas.microsoft.com/office/powerpoint/2010/main" val="529951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22</a:t>
            </a:fld>
            <a:endParaRPr lang="en-US"/>
          </a:p>
        </p:txBody>
      </p:sp>
    </p:spTree>
    <p:extLst>
      <p:ext uri="{BB962C8B-B14F-4D97-AF65-F5344CB8AC3E}">
        <p14:creationId xmlns:p14="http://schemas.microsoft.com/office/powerpoint/2010/main" val="407533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23</a:t>
            </a:fld>
            <a:endParaRPr lang="en-US"/>
          </a:p>
        </p:txBody>
      </p:sp>
    </p:spTree>
    <p:extLst>
      <p:ext uri="{BB962C8B-B14F-4D97-AF65-F5344CB8AC3E}">
        <p14:creationId xmlns:p14="http://schemas.microsoft.com/office/powerpoint/2010/main" val="862408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the node ID is the last six digits of the MAC address</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24</a:t>
            </a:fld>
            <a:endParaRPr lang="en-US"/>
          </a:p>
        </p:txBody>
      </p:sp>
    </p:spTree>
    <p:extLst>
      <p:ext uri="{BB962C8B-B14F-4D97-AF65-F5344CB8AC3E}">
        <p14:creationId xmlns:p14="http://schemas.microsoft.com/office/powerpoint/2010/main" val="1189313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the node name must be two letters followed by 3 digits  (DS010)</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25</a:t>
            </a:fld>
            <a:endParaRPr lang="en-US"/>
          </a:p>
        </p:txBody>
      </p:sp>
    </p:spTree>
    <p:extLst>
      <p:ext uri="{BB962C8B-B14F-4D97-AF65-F5344CB8AC3E}">
        <p14:creationId xmlns:p14="http://schemas.microsoft.com/office/powerpoint/2010/main" val="3697376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the node name must be two letters followed by 3 digits  (DS010)</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26</a:t>
            </a:fld>
            <a:endParaRPr lang="en-US"/>
          </a:p>
        </p:txBody>
      </p:sp>
    </p:spTree>
    <p:extLst>
      <p:ext uri="{BB962C8B-B14F-4D97-AF65-F5344CB8AC3E}">
        <p14:creationId xmlns:p14="http://schemas.microsoft.com/office/powerpoint/2010/main" val="5539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the node name must be two letters followed by 3 digits  (DS010)</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27</a:t>
            </a:fld>
            <a:endParaRPr lang="en-US"/>
          </a:p>
        </p:txBody>
      </p:sp>
    </p:spTree>
    <p:extLst>
      <p:ext uri="{BB962C8B-B14F-4D97-AF65-F5344CB8AC3E}">
        <p14:creationId xmlns:p14="http://schemas.microsoft.com/office/powerpoint/2010/main" val="4219442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ea typeface="Calibri" panose="020F0502020204030204" pitchFamily="34" charset="0"/>
                <a:cs typeface="Times New Roman" panose="02020603050405020304" pitchFamily="18" charset="0"/>
              </a:rPr>
              <a:t>Make sure you are in the </a:t>
            </a:r>
            <a:r>
              <a:rPr lang="en-GB" sz="1200" i="1" dirty="0" smtClean="0">
                <a:latin typeface="Times New Roman" panose="02020603050405020304" pitchFamily="18" charset="0"/>
                <a:ea typeface="Calibri" panose="020F0502020204030204" pitchFamily="34" charset="0"/>
                <a:cs typeface="Times New Roman" panose="02020603050405020304" pitchFamily="18" charset="0"/>
              </a:rPr>
              <a:t>times</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 folder as this command will delete all the files.</a:t>
            </a: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28</a:t>
            </a:fld>
            <a:endParaRPr lang="en-US"/>
          </a:p>
        </p:txBody>
      </p:sp>
    </p:spTree>
    <p:extLst>
      <p:ext uri="{BB962C8B-B14F-4D97-AF65-F5344CB8AC3E}">
        <p14:creationId xmlns:p14="http://schemas.microsoft.com/office/powerpoint/2010/main" val="370418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29</a:t>
            </a:fld>
            <a:endParaRPr lang="en-US"/>
          </a:p>
        </p:txBody>
      </p:sp>
    </p:spTree>
    <p:extLst>
      <p:ext uri="{BB962C8B-B14F-4D97-AF65-F5344CB8AC3E}">
        <p14:creationId xmlns:p14="http://schemas.microsoft.com/office/powerpoint/2010/main" val="383569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30</a:t>
            </a:fld>
            <a:endParaRPr lang="en-US"/>
          </a:p>
        </p:txBody>
      </p:sp>
    </p:spTree>
    <p:extLst>
      <p:ext uri="{BB962C8B-B14F-4D97-AF65-F5344CB8AC3E}">
        <p14:creationId xmlns:p14="http://schemas.microsoft.com/office/powerpoint/2010/main" val="2756616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31</a:t>
            </a:fld>
            <a:endParaRPr lang="en-US"/>
          </a:p>
        </p:txBody>
      </p:sp>
    </p:spTree>
    <p:extLst>
      <p:ext uri="{BB962C8B-B14F-4D97-AF65-F5344CB8AC3E}">
        <p14:creationId xmlns:p14="http://schemas.microsoft.com/office/powerpoint/2010/main" val="58411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call it SC001  (Site</a:t>
            </a:r>
            <a:r>
              <a:rPr lang="en-GB" baseline="0" dirty="0" smtClean="0"/>
              <a:t> Controller 001).  SC001 designation allows you to identify the node is a site controller and it is No.1 as there may be more than one site controller deployed</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5</a:t>
            </a:fld>
            <a:endParaRPr lang="en-US"/>
          </a:p>
        </p:txBody>
      </p:sp>
    </p:spTree>
    <p:extLst>
      <p:ext uri="{BB962C8B-B14F-4D97-AF65-F5344CB8AC3E}">
        <p14:creationId xmlns:p14="http://schemas.microsoft.com/office/powerpoint/2010/main" val="358632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32</a:t>
            </a:fld>
            <a:endParaRPr lang="en-US"/>
          </a:p>
        </p:txBody>
      </p:sp>
    </p:spTree>
    <p:extLst>
      <p:ext uri="{BB962C8B-B14F-4D97-AF65-F5344CB8AC3E}">
        <p14:creationId xmlns:p14="http://schemas.microsoft.com/office/powerpoint/2010/main" val="2236985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33</a:t>
            </a:fld>
            <a:endParaRPr lang="en-US"/>
          </a:p>
        </p:txBody>
      </p:sp>
    </p:spTree>
    <p:extLst>
      <p:ext uri="{BB962C8B-B14F-4D97-AF65-F5344CB8AC3E}">
        <p14:creationId xmlns:p14="http://schemas.microsoft.com/office/powerpoint/2010/main" val="1978200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34</a:t>
            </a:fld>
            <a:endParaRPr lang="en-US"/>
          </a:p>
        </p:txBody>
      </p:sp>
    </p:spTree>
    <p:extLst>
      <p:ext uri="{BB962C8B-B14F-4D97-AF65-F5344CB8AC3E}">
        <p14:creationId xmlns:p14="http://schemas.microsoft.com/office/powerpoint/2010/main" val="1035510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t>
            </a:r>
            <a:r>
              <a:rPr lang="en-GB" baseline="0" smtClean="0"/>
              <a:t>–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35</a:t>
            </a:fld>
            <a:endParaRPr lang="en-US"/>
          </a:p>
        </p:txBody>
      </p:sp>
    </p:spTree>
    <p:extLst>
      <p:ext uri="{BB962C8B-B14F-4D97-AF65-F5344CB8AC3E}">
        <p14:creationId xmlns:p14="http://schemas.microsoft.com/office/powerpoint/2010/main" val="75774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Make a note of the type of node it is (example Model: SM220).</a:t>
            </a:r>
            <a:endParaRPr kumimoji="0" lang="en-GB" altLang="en-US" sz="200" b="0" i="0" u="none" strike="noStrike" cap="none" normalizeH="0" baseline="0" dirty="0" smtClean="0">
              <a:ln>
                <a:noFill/>
              </a:ln>
              <a:solidFill>
                <a:schemeClr val="tx1"/>
              </a:solidFill>
              <a:effectLst/>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6</a:t>
            </a:fld>
            <a:endParaRPr lang="en-US"/>
          </a:p>
        </p:txBody>
      </p:sp>
    </p:spTree>
    <p:extLst>
      <p:ext uri="{BB962C8B-B14F-4D97-AF65-F5344CB8AC3E}">
        <p14:creationId xmlns:p14="http://schemas.microsoft.com/office/powerpoint/2010/main" val="116703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has previously been discussed in an earlier presentation</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7</a:t>
            </a:fld>
            <a:endParaRPr lang="en-US"/>
          </a:p>
        </p:txBody>
      </p:sp>
    </p:spTree>
    <p:extLst>
      <p:ext uri="{BB962C8B-B14F-4D97-AF65-F5344CB8AC3E}">
        <p14:creationId xmlns:p14="http://schemas.microsoft.com/office/powerpoint/2010/main" val="385302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8</a:t>
            </a:fld>
            <a:endParaRPr lang="en-US"/>
          </a:p>
        </p:txBody>
      </p:sp>
    </p:spTree>
    <p:extLst>
      <p:ext uri="{BB962C8B-B14F-4D97-AF65-F5344CB8AC3E}">
        <p14:creationId xmlns:p14="http://schemas.microsoft.com/office/powerpoint/2010/main" val="207696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latin typeface="Times New Roman" panose="02020603050405020304" pitchFamily="18" charset="0"/>
                <a:ea typeface="Calibri" panose="020F0502020204030204" pitchFamily="34" charset="0"/>
                <a:cs typeface="Times New Roman" panose="02020603050405020304" pitchFamily="18" charset="0"/>
              </a:rPr>
              <a:t>Note - No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snappyImage</a:t>
            </a:r>
            <a:r>
              <a:rPr lang="en-GB" dirty="0" smtClean="0">
                <a:latin typeface="Times New Roman" panose="02020603050405020304" pitchFamily="18" charset="0"/>
                <a:ea typeface="Calibri" panose="020F0502020204030204" pitchFamily="34" charset="0"/>
                <a:cs typeface="Times New Roman" panose="02020603050405020304" pitchFamily="18" charset="0"/>
              </a:rPr>
              <a:t> has been load yet. Remember - </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A </a:t>
            </a:r>
            <a:r>
              <a:rPr lang="en-GB" sz="1200" dirty="0" err="1" smtClean="0">
                <a:latin typeface="Times New Roman" panose="02020603050405020304" pitchFamily="18" charset="0"/>
                <a:ea typeface="Calibri" panose="020F0502020204030204" pitchFamily="34" charset="0"/>
                <a:cs typeface="Times New Roman" panose="02020603050405020304" pitchFamily="18" charset="0"/>
              </a:rPr>
              <a:t>snappyImage</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 is the program that contains the instruction code for the node.</a:t>
            </a: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9</a:t>
            </a:fld>
            <a:endParaRPr lang="en-US"/>
          </a:p>
        </p:txBody>
      </p:sp>
    </p:spTree>
    <p:extLst>
      <p:ext uri="{BB962C8B-B14F-4D97-AF65-F5344CB8AC3E}">
        <p14:creationId xmlns:p14="http://schemas.microsoft.com/office/powerpoint/2010/main" val="212079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ea typeface="Calibri" panose="020F0502020204030204" pitchFamily="34" charset="0"/>
                <a:cs typeface="Times New Roman" panose="02020603050405020304" pitchFamily="18" charset="0"/>
              </a:rPr>
              <a:t>This is the Upload Snappy Image icon. </a:t>
            </a:r>
            <a:endParaRPr lang="en-GB"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10</a:t>
            </a:fld>
            <a:endParaRPr lang="en-US"/>
          </a:p>
        </p:txBody>
      </p:sp>
    </p:spTree>
    <p:extLst>
      <p:ext uri="{BB962C8B-B14F-4D97-AF65-F5344CB8AC3E}">
        <p14:creationId xmlns:p14="http://schemas.microsoft.com/office/powerpoint/2010/main" val="7792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chosen SMswitch.py</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11</a:t>
            </a:fld>
            <a:endParaRPr lang="en-US"/>
          </a:p>
        </p:txBody>
      </p:sp>
    </p:spTree>
    <p:extLst>
      <p:ext uri="{BB962C8B-B14F-4D97-AF65-F5344CB8AC3E}">
        <p14:creationId xmlns:p14="http://schemas.microsoft.com/office/powerpoint/2010/main" val="410906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2"/>
          </a:xfrm>
          <a:prstGeom prst="rect">
            <a:avLst/>
          </a:prstGeom>
        </p:spPr>
      </p:pic>
      <p:sp>
        <p:nvSpPr>
          <p:cNvPr id="2" name="Title 1"/>
          <p:cNvSpPr>
            <a:spLocks noGrp="1"/>
          </p:cNvSpPr>
          <p:nvPr>
            <p:ph type="ctrTitle"/>
          </p:nvPr>
        </p:nvSpPr>
        <p:spPr>
          <a:xfrm>
            <a:off x="3124200" y="3374486"/>
            <a:ext cx="5766010" cy="1103540"/>
          </a:xfrm>
        </p:spPr>
        <p:txBody>
          <a:bodyPr>
            <a:normAutofit/>
          </a:bodyPr>
          <a:lstStyle>
            <a:lvl1pPr>
              <a:defRPr sz="32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4806238"/>
            <a:ext cx="2133600" cy="274097"/>
          </a:xfrm>
          <a:prstGeom prst="rect">
            <a:avLst/>
          </a:prstGeom>
        </p:spPr>
        <p:txBody>
          <a:bodyPr/>
          <a:lstStyle>
            <a:lvl1pPr>
              <a:defRPr>
                <a:solidFill>
                  <a:schemeClr val="bg1"/>
                </a:solidFill>
              </a:defRPr>
            </a:lvl1pPr>
          </a:lstStyle>
          <a:p>
            <a:fld id="{063DFF7B-2400-8E4D-B756-2443618E92DE}" type="datetime1">
              <a:rPr lang="en-US" smtClean="0"/>
              <a:t>10/17/2016</a:t>
            </a:fld>
            <a:endParaRPr lang="en-US" dirty="0"/>
          </a:p>
        </p:txBody>
      </p:sp>
    </p:spTree>
    <p:extLst>
      <p:ext uri="{BB962C8B-B14F-4D97-AF65-F5344CB8AC3E}">
        <p14:creationId xmlns:p14="http://schemas.microsoft.com/office/powerpoint/2010/main" val="382497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peter Title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3"/>
            <a:ext cx="9138927" cy="5145216"/>
          </a:xfrm>
          <a:prstGeom prst="rect">
            <a:avLst/>
          </a:prstGeom>
        </p:spPr>
      </p:pic>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7" name="Text Placeholder 4"/>
          <p:cNvSpPr>
            <a:spLocks noGrp="1"/>
          </p:cNvSpPr>
          <p:nvPr>
            <p:ph type="body" sz="quarter" idx="3" hasCustomPrompt="1"/>
          </p:nvPr>
        </p:nvSpPr>
        <p:spPr>
          <a:xfrm>
            <a:off x="2590800" y="496384"/>
            <a:ext cx="6096000" cy="480266"/>
          </a:xfrm>
        </p:spPr>
        <p:txBody>
          <a:bodyPr anchor="b"/>
          <a:lstStyle>
            <a:lvl1pPr marL="0" indent="0">
              <a:buNone/>
              <a:defRPr sz="2400" b="1" baseline="0">
                <a:solidFill>
                  <a:srgbClr val="E600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Chapter Title</a:t>
            </a:r>
          </a:p>
        </p:txBody>
      </p:sp>
      <p:sp>
        <p:nvSpPr>
          <p:cNvPr id="8" name="Content Placeholder 5"/>
          <p:cNvSpPr>
            <a:spLocks noGrp="1"/>
          </p:cNvSpPr>
          <p:nvPr>
            <p:ph sz="quarter" idx="4"/>
          </p:nvPr>
        </p:nvSpPr>
        <p:spPr>
          <a:xfrm>
            <a:off x="2590800" y="976650"/>
            <a:ext cx="6096000" cy="3405208"/>
          </a:xfrm>
        </p:spPr>
        <p:txBody>
          <a:bodyPr>
            <a:normAutofit/>
          </a:bodyPr>
          <a:lstStyle>
            <a:lvl1pPr>
              <a:defRPr sz="2000" b="1"/>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37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7" name="Picture 6" descr="TAG_PPT_TEMPLATE_chapter_01-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3"/>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E60023"/>
                </a:solidFill>
              </a:defRPr>
            </a:lvl1pPr>
          </a:lstStyle>
          <a:p>
            <a:r>
              <a:rPr lang="en-US" dirty="0" smtClean="0"/>
              <a:t>Page Title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8" name="Content Placeholder 5"/>
          <p:cNvSpPr>
            <a:spLocks noGrp="1"/>
          </p:cNvSpPr>
          <p:nvPr>
            <p:ph sz="quarter" idx="4"/>
          </p:nvPr>
        </p:nvSpPr>
        <p:spPr>
          <a:xfrm>
            <a:off x="457200" y="1201262"/>
            <a:ext cx="8229600" cy="3180596"/>
          </a:xfrm>
        </p:spPr>
        <p:txBody>
          <a:bodyPr/>
          <a:lstStyle>
            <a:lvl1pPr>
              <a:defRPr sz="24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1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91"/>
            <a:ext cx="9143998" cy="5148071"/>
          </a:xfrm>
          <a:prstGeom prst="rect">
            <a:avLst/>
          </a:prstGeom>
        </p:spPr>
      </p:pic>
    </p:spTree>
    <p:extLst>
      <p:ext uri="{BB962C8B-B14F-4D97-AF65-F5344CB8AC3E}">
        <p14:creationId xmlns:p14="http://schemas.microsoft.com/office/powerpoint/2010/main" val="767766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endParaRPr lang="en-US" dirty="0"/>
          </a:p>
        </p:txBody>
      </p:sp>
    </p:spTree>
    <p:extLst>
      <p:ext uri="{BB962C8B-B14F-4D97-AF65-F5344CB8AC3E}">
        <p14:creationId xmlns:p14="http://schemas.microsoft.com/office/powerpoint/2010/main" val="35192741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Training%20presentation%20-%20Introduction.ppt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84329" y="3233216"/>
            <a:ext cx="3973930" cy="1238661"/>
          </a:xfrm>
          <a:prstGeom prst="rect">
            <a:avLst/>
          </a:prstGeom>
        </p:spPr>
      </p:pic>
      <p:sp>
        <p:nvSpPr>
          <p:cNvPr id="2" name="TextBox 1"/>
          <p:cNvSpPr txBox="1"/>
          <p:nvPr/>
        </p:nvSpPr>
        <p:spPr>
          <a:xfrm>
            <a:off x="7970227" y="4242288"/>
            <a:ext cx="912429" cy="369332"/>
          </a:xfrm>
          <a:prstGeom prst="rect">
            <a:avLst/>
          </a:prstGeom>
          <a:noFill/>
        </p:spPr>
        <p:txBody>
          <a:bodyPr wrap="none" rtlCol="0">
            <a:spAutoFit/>
          </a:bodyPr>
          <a:lstStyle/>
          <a:p>
            <a:r>
              <a:rPr lang="en-GB" dirty="0" smtClean="0"/>
              <a:t>SC No.1</a:t>
            </a:r>
            <a:endParaRPr lang="en-GB" dirty="0"/>
          </a:p>
        </p:txBody>
      </p:sp>
    </p:spTree>
    <p:extLst>
      <p:ext uri="{BB962C8B-B14F-4D97-AF65-F5344CB8AC3E}">
        <p14:creationId xmlns:p14="http://schemas.microsoft.com/office/powerpoint/2010/main" val="259323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10</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49669" y="1318984"/>
            <a:ext cx="2233246" cy="3253968"/>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To load a Snappy Image onto a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node.  Highlight the node you wish to program (Node 8)</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Click on the Node Info tab</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Click </a:t>
            </a:r>
            <a:r>
              <a:rPr lang="en-GB" sz="1600" dirty="0">
                <a:latin typeface="Times New Roman" panose="02020603050405020304" pitchFamily="18" charset="0"/>
                <a:ea typeface="Calibri" panose="020F0502020204030204" pitchFamily="34" charset="0"/>
                <a:cs typeface="Times New Roman" panose="02020603050405020304" pitchFamily="18" charset="0"/>
              </a:rPr>
              <a:t>on the icon with a scroll and upward pointing arrow.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908180" y="1248508"/>
            <a:ext cx="5235819" cy="3023157"/>
          </a:xfrm>
          <a:prstGeom prst="rect">
            <a:avLst/>
          </a:prstGeom>
        </p:spPr>
      </p:pic>
      <p:cxnSp>
        <p:nvCxnSpPr>
          <p:cNvPr id="8" name="Straight Arrow Connector 7"/>
          <p:cNvCxnSpPr/>
          <p:nvPr/>
        </p:nvCxnSpPr>
        <p:spPr>
          <a:xfrm flipV="1">
            <a:off x="3446585" y="2057400"/>
            <a:ext cx="536330" cy="224205"/>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745523" y="1582615"/>
            <a:ext cx="3371850" cy="120015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512527" y="1727688"/>
            <a:ext cx="3815861" cy="215411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07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11</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58461" y="1590599"/>
            <a:ext cx="2413488" cy="3046988"/>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rPr>
              <a:t>Click on the </a:t>
            </a:r>
            <a:r>
              <a:rPr lang="en-GB" sz="1600" dirty="0" smtClean="0">
                <a:latin typeface="Times New Roman" panose="02020603050405020304" pitchFamily="18" charset="0"/>
                <a:ea typeface="Calibri" panose="020F0502020204030204" pitchFamily="34" charset="0"/>
              </a:rPr>
              <a:t>scroll icon </a:t>
            </a:r>
            <a:r>
              <a:rPr lang="en-GB" sz="1600" dirty="0">
                <a:latin typeface="Times New Roman" panose="02020603050405020304" pitchFamily="18" charset="0"/>
                <a:ea typeface="Calibri" panose="020F0502020204030204" pitchFamily="34" charset="0"/>
              </a:rPr>
              <a:t>and new window will appear showing all the Snappy Images which have been loaded in the Portal when installed</a:t>
            </a:r>
            <a:r>
              <a:rPr lang="en-GB" sz="1600" dirty="0" smtClean="0">
                <a:latin typeface="Times New Roman" panose="02020603050405020304" pitchFamily="18" charset="0"/>
                <a:ea typeface="Calibri" panose="020F0502020204030204" pitchFamily="34" charset="0"/>
              </a:rPr>
              <a:t>.</a:t>
            </a:r>
          </a:p>
          <a:p>
            <a:endParaRPr lang="en-GB" sz="1600" dirty="0" smtClean="0">
              <a:latin typeface="Times New Roman" panose="02020603050405020304" pitchFamily="18" charset="0"/>
              <a:ea typeface="Calibri" panose="020F0502020204030204" pitchFamily="34" charset="0"/>
            </a:endParaRPr>
          </a:p>
          <a:p>
            <a:r>
              <a:rPr lang="en-GB" sz="1600" dirty="0" smtClean="0">
                <a:latin typeface="Times New Roman" panose="02020603050405020304" pitchFamily="18" charset="0"/>
                <a:ea typeface="Calibri" panose="020F0502020204030204" pitchFamily="34" charset="0"/>
              </a:rPr>
              <a:t>Chose the </a:t>
            </a:r>
            <a:r>
              <a:rPr lang="en-GB" sz="1600" dirty="0" err="1" smtClean="0">
                <a:latin typeface="Times New Roman" panose="02020603050405020304" pitchFamily="18" charset="0"/>
                <a:ea typeface="Calibri" panose="020F0502020204030204" pitchFamily="34" charset="0"/>
              </a:rPr>
              <a:t>SnappyImage</a:t>
            </a:r>
            <a:r>
              <a:rPr lang="en-GB" sz="1600" dirty="0" smtClean="0">
                <a:latin typeface="Times New Roman" panose="02020603050405020304" pitchFamily="18" charset="0"/>
                <a:ea typeface="Calibri" panose="020F0502020204030204" pitchFamily="34" charset="0"/>
              </a:rPr>
              <a:t> you wish to download from the list.</a:t>
            </a:r>
          </a:p>
          <a:p>
            <a:endParaRPr lang="en-GB" sz="1600" dirty="0">
              <a:latin typeface="Times New Roman" panose="02020603050405020304" pitchFamily="18" charset="0"/>
              <a:ea typeface="Calibri" panose="020F0502020204030204" pitchFamily="34" charset="0"/>
            </a:endParaRPr>
          </a:p>
          <a:p>
            <a:r>
              <a:rPr lang="en-GB" sz="1600" dirty="0" smtClean="0">
                <a:latin typeface="Times New Roman" panose="02020603050405020304" pitchFamily="18" charset="0"/>
                <a:ea typeface="Calibri" panose="020F0502020204030204" pitchFamily="34" charset="0"/>
              </a:rPr>
              <a:t> </a:t>
            </a:r>
            <a:endParaRPr lang="en-GB" sz="16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084027" y="1389184"/>
            <a:ext cx="5059973" cy="2998165"/>
          </a:xfrm>
          <a:prstGeom prst="rect">
            <a:avLst/>
          </a:prstGeom>
        </p:spPr>
      </p:pic>
      <p:cxnSp>
        <p:nvCxnSpPr>
          <p:cNvPr id="8" name="Straight Arrow Connector 7"/>
          <p:cNvCxnSpPr/>
          <p:nvPr/>
        </p:nvCxnSpPr>
        <p:spPr>
          <a:xfrm flipV="1">
            <a:off x="3802673" y="2795956"/>
            <a:ext cx="2250831" cy="88802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9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12</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215912" y="1261696"/>
            <a:ext cx="4928088" cy="3089344"/>
          </a:xfrm>
          <a:prstGeom prst="rect">
            <a:avLst/>
          </a:prstGeom>
        </p:spPr>
      </p:pic>
      <p:sp>
        <p:nvSpPr>
          <p:cNvPr id="2" name="Rectangle 1"/>
          <p:cNvSpPr/>
          <p:nvPr/>
        </p:nvSpPr>
        <p:spPr>
          <a:xfrm>
            <a:off x="1776046" y="1955139"/>
            <a:ext cx="2334358" cy="1396664"/>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Once you have pressed OK the down load window shall appear showing the progress of the download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032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13</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62858" y="1876458"/>
            <a:ext cx="2303584" cy="2554545"/>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rPr>
              <a:t>After the download has been completed the Node Info window will show the Snappy Image with a ‘Device Image’ name, in this case is SMswitch2</a:t>
            </a:r>
            <a:r>
              <a:rPr lang="en-GB" sz="1600" dirty="0" smtClean="0">
                <a:latin typeface="Times New Roman" panose="02020603050405020304" pitchFamily="18" charset="0"/>
                <a:ea typeface="Calibri" panose="020F0502020204030204" pitchFamily="34" charset="0"/>
              </a:rPr>
              <a:t>.</a:t>
            </a:r>
          </a:p>
          <a:p>
            <a:endParaRPr lang="en-GB" sz="1600" dirty="0">
              <a:latin typeface="Times New Roman" panose="02020603050405020304" pitchFamily="18" charset="0"/>
            </a:endParaRPr>
          </a:p>
          <a:p>
            <a:r>
              <a:rPr lang="en-GB" sz="1600" dirty="0" smtClean="0">
                <a:latin typeface="Times New Roman" panose="02020603050405020304" pitchFamily="18" charset="0"/>
              </a:rPr>
              <a:t>The sub routines in the </a:t>
            </a:r>
            <a:r>
              <a:rPr lang="en-GB" sz="1600" dirty="0" err="1" smtClean="0">
                <a:latin typeface="Times New Roman" panose="02020603050405020304" pitchFamily="18" charset="0"/>
              </a:rPr>
              <a:t>snappyImage</a:t>
            </a:r>
            <a:r>
              <a:rPr lang="en-GB" sz="1600" dirty="0" smtClean="0">
                <a:latin typeface="Times New Roman" panose="02020603050405020304" pitchFamily="18" charset="0"/>
              </a:rPr>
              <a:t> are also listed</a:t>
            </a:r>
            <a:endParaRPr lang="en-GB" sz="16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026090" y="1266092"/>
            <a:ext cx="5117910" cy="3102140"/>
          </a:xfrm>
          <a:prstGeom prst="rect">
            <a:avLst/>
          </a:prstGeom>
        </p:spPr>
      </p:pic>
      <p:cxnSp>
        <p:nvCxnSpPr>
          <p:cNvPr id="8" name="Straight Arrow Connector 7"/>
          <p:cNvCxnSpPr/>
          <p:nvPr/>
        </p:nvCxnSpPr>
        <p:spPr>
          <a:xfrm flipV="1">
            <a:off x="3908181" y="2123342"/>
            <a:ext cx="1147396" cy="46599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908181" y="2329962"/>
            <a:ext cx="3503734" cy="25937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741127" y="2523392"/>
            <a:ext cx="4563208" cy="158261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8304335" y="1701312"/>
            <a:ext cx="1090246" cy="1160584"/>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82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14</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30991" y="1156093"/>
            <a:ext cx="2049439" cy="2990499"/>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To add a node to the system.</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Click on the node in Node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View</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Click the </a:t>
            </a:r>
            <a:r>
              <a:rPr lang="en-GB" sz="1600" dirty="0">
                <a:latin typeface="Times New Roman" panose="02020603050405020304" pitchFamily="18" charset="0"/>
                <a:ea typeface="Calibri" panose="020F0502020204030204" pitchFamily="34" charset="0"/>
                <a:cs typeface="Times New Roman" panose="02020603050405020304" pitchFamily="18" charset="0"/>
              </a:rPr>
              <a:t>gear wheel icon in the command line of the Node Info window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that you </a:t>
            </a:r>
            <a:r>
              <a:rPr lang="en-GB" sz="1600" dirty="0">
                <a:latin typeface="Times New Roman" panose="02020603050405020304" pitchFamily="18" charset="0"/>
                <a:ea typeface="Calibri" panose="020F0502020204030204" pitchFamily="34" charset="0"/>
                <a:cs typeface="Times New Roman" panose="02020603050405020304" pitchFamily="18" charset="0"/>
              </a:rPr>
              <a:t>wish to interrogate.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C:\Users\Martin\Desktop\Screen shots\Portal DS0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290" y="1129050"/>
            <a:ext cx="5422710" cy="3180494"/>
          </a:xfrm>
          <a:prstGeom prst="rect">
            <a:avLst/>
          </a:prstGeom>
          <a:noFill/>
          <a:ln>
            <a:noFill/>
          </a:ln>
        </p:spPr>
      </p:pic>
      <p:cxnSp>
        <p:nvCxnSpPr>
          <p:cNvPr id="8" name="Straight Arrow Connector 7"/>
          <p:cNvCxnSpPr/>
          <p:nvPr/>
        </p:nvCxnSpPr>
        <p:spPr>
          <a:xfrm flipV="1">
            <a:off x="3352800" y="2015319"/>
            <a:ext cx="368490" cy="28660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630304" y="1464860"/>
            <a:ext cx="3598460" cy="191523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8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15</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26442" y="957511"/>
            <a:ext cx="1771934" cy="1815882"/>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rPr>
              <a:t>Click the gear wheel icon and a window shall appear requesting the node details. Select ‘Device’ tab.</a:t>
            </a:r>
            <a:endParaRPr lang="en-GB" sz="1600" dirty="0"/>
          </a:p>
        </p:txBody>
      </p:sp>
      <p:sp>
        <p:nvSpPr>
          <p:cNvPr id="3" name="Rectangle 2"/>
          <p:cNvSpPr/>
          <p:nvPr/>
        </p:nvSpPr>
        <p:spPr>
          <a:xfrm>
            <a:off x="1726442" y="3214615"/>
            <a:ext cx="1912961" cy="1323439"/>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cs typeface="Times New Roman" panose="02020603050405020304" pitchFamily="18" charset="0"/>
              </a:rPr>
              <a:t>Enter the node name, in this case DS010 and enter </a:t>
            </a:r>
            <a:r>
              <a:rPr lang="en-GB" sz="1600" dirty="0">
                <a:latin typeface="Times New Roman" panose="02020603050405020304" pitchFamily="18" charset="0"/>
                <a:cs typeface="Times New Roman" panose="02020603050405020304" pitchFamily="18" charset="0"/>
              </a:rPr>
              <a:t>the Device Type, in this case SM220.</a:t>
            </a:r>
          </a:p>
        </p:txBody>
      </p:sp>
      <p:pic>
        <p:nvPicPr>
          <p:cNvPr id="6" name="Picture 5" descr="C:\Users\Martin\Desktop\Screen shots\Portal DS0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290" y="1129050"/>
            <a:ext cx="5422710" cy="3180494"/>
          </a:xfrm>
          <a:prstGeom prst="rect">
            <a:avLst/>
          </a:prstGeom>
          <a:noFill/>
          <a:ln>
            <a:noFill/>
          </a:ln>
        </p:spPr>
      </p:pic>
      <p:cxnSp>
        <p:nvCxnSpPr>
          <p:cNvPr id="8" name="Straight Arrow Connector 7"/>
          <p:cNvCxnSpPr/>
          <p:nvPr/>
        </p:nvCxnSpPr>
        <p:spPr>
          <a:xfrm flipV="1">
            <a:off x="3152633" y="1978925"/>
            <a:ext cx="2638567" cy="40033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466531" y="2274627"/>
            <a:ext cx="2547583" cy="141481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2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16</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67254" y="1129050"/>
            <a:ext cx="3255122" cy="1673150"/>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If the node has an external antenna click on click the ‘Vendor </a:t>
            </a:r>
            <a:r>
              <a:rPr lang="en-GB" sz="1600" dirty="0" err="1">
                <a:latin typeface="Times New Roman" panose="02020603050405020304" pitchFamily="18" charset="0"/>
                <a:ea typeface="Calibri" panose="020F0502020204030204" pitchFamily="34" charset="0"/>
                <a:cs typeface="Times New Roman" panose="02020603050405020304" pitchFamily="18" charset="0"/>
              </a:rPr>
              <a:t>Config</a:t>
            </a:r>
            <a:r>
              <a:rPr lang="en-GB" sz="1600" dirty="0">
                <a:latin typeface="Times New Roman" panose="02020603050405020304" pitchFamily="18" charset="0"/>
                <a:ea typeface="Calibri" panose="020F0502020204030204" pitchFamily="34" charset="0"/>
                <a:cs typeface="Times New Roman" panose="02020603050405020304" pitchFamily="18" charset="0"/>
              </a:rPr>
              <a:t> Bits’ line and enter ‘0x0010’.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Press ‘OK’ and return to the main Portal screen.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C:\Users\Martin\Desktop\Screen shots\Portal DS0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3664" y="1216973"/>
            <a:ext cx="5422710" cy="3180494"/>
          </a:xfrm>
          <a:prstGeom prst="rect">
            <a:avLst/>
          </a:prstGeom>
          <a:noFill/>
          <a:ln>
            <a:noFill/>
          </a:ln>
        </p:spPr>
      </p:pic>
      <p:pic>
        <p:nvPicPr>
          <p:cNvPr id="8" name="Picture 7" descr="C:\Users\JohnMartin\Desktop\Amerex Photographs\IMG_062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5170" y="2910269"/>
            <a:ext cx="2359290" cy="1996362"/>
          </a:xfrm>
          <a:prstGeom prst="rect">
            <a:avLst/>
          </a:prstGeom>
          <a:noFill/>
          <a:ln>
            <a:noFill/>
          </a:ln>
        </p:spPr>
      </p:pic>
      <p:sp>
        <p:nvSpPr>
          <p:cNvPr id="9" name="Oval Callout 8"/>
          <p:cNvSpPr/>
          <p:nvPr/>
        </p:nvSpPr>
        <p:spPr>
          <a:xfrm>
            <a:off x="4084163" y="4128875"/>
            <a:ext cx="1876425" cy="885825"/>
          </a:xfrm>
          <a:prstGeom prst="wedgeEllipseCallout">
            <a:avLst>
              <a:gd name="adj1" fmla="val -110823"/>
              <a:gd name="adj2" fmla="val -1122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External antenna connection</a:t>
            </a:r>
            <a:r>
              <a:rPr lang="en-GB"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cxnSp>
        <p:nvCxnSpPr>
          <p:cNvPr id="10" name="Straight Arrow Connector 9"/>
          <p:cNvCxnSpPr/>
          <p:nvPr/>
        </p:nvCxnSpPr>
        <p:spPr>
          <a:xfrm>
            <a:off x="4326340" y="1833349"/>
            <a:ext cx="2816140" cy="31041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1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17</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40045" y="1118454"/>
            <a:ext cx="3581109" cy="369332"/>
          </a:xfrm>
          <a:prstGeom prst="rect">
            <a:avLst/>
          </a:prstGeom>
        </p:spPr>
        <p:txBody>
          <a:bodyPr wrap="none">
            <a:spAutoFit/>
          </a:bodyPr>
          <a:lstStyle/>
          <a:p>
            <a:r>
              <a:rPr lang="en-GB" b="1" dirty="0">
                <a:latin typeface="Times New Roman" panose="02020603050405020304" pitchFamily="18" charset="0"/>
                <a:ea typeface="Calibri" panose="020F0502020204030204" pitchFamily="34" charset="0"/>
              </a:rPr>
              <a:t>To assign a new device designation</a:t>
            </a:r>
            <a:endParaRPr lang="en-GB"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16685"/>
            <a:ext cx="5730875" cy="322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01784" y="2086965"/>
            <a:ext cx="34576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Log-on to the site controller via Tera Term com port or via the IP address and login to the site controller in the example above we have chosen to connect via the IP address. Press OK</a:t>
            </a: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828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18</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1781859" y="1295065"/>
            <a:ext cx="337401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Remember to use the Supervisor stop and restart command prior to changing, adding or modifying the site controller programming.</a:t>
            </a: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sudo</a:t>
            </a: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GB" altLang="en-US" sz="1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etc</a:t>
            </a: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init.d</a:t>
            </a: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/supervisor stop</a:t>
            </a: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331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195" y="1154113"/>
            <a:ext cx="5730875" cy="322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81859" y="2661259"/>
            <a:ext cx="321776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create a new designation simply decide the two letter designation.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r>
              <a:rPr lang="en-GB" altLang="en-US" sz="1600" dirty="0">
                <a:latin typeface="Times New Roman" panose="02020603050405020304" pitchFamily="18" charset="0"/>
                <a:cs typeface="Times New Roman" panose="02020603050405020304" pitchFamily="18" charset="0"/>
              </a:rPr>
              <a:t>Type </a:t>
            </a:r>
            <a:r>
              <a:rPr lang="en-GB" altLang="en-US" sz="1600" i="1" dirty="0" err="1">
                <a:latin typeface="Times New Roman" panose="02020603050405020304" pitchFamily="18" charset="0"/>
                <a:cs typeface="Times New Roman" panose="02020603050405020304" pitchFamily="18" charset="0"/>
              </a:rPr>
              <a:t>sudo</a:t>
            </a:r>
            <a:r>
              <a:rPr lang="en-GB" altLang="en-US" sz="1600" i="1" dirty="0">
                <a:latin typeface="Times New Roman" panose="02020603050405020304" pitchFamily="18" charset="0"/>
                <a:cs typeface="Times New Roman" panose="02020603050405020304" pitchFamily="18" charset="0"/>
              </a:rPr>
              <a:t> </a:t>
            </a:r>
            <a:r>
              <a:rPr lang="en-GB" altLang="en-US" sz="1600" i="1" dirty="0" err="1">
                <a:latin typeface="Times New Roman" panose="02020603050405020304" pitchFamily="18" charset="0"/>
                <a:cs typeface="Times New Roman" panose="02020603050405020304" pitchFamily="18" charset="0"/>
              </a:rPr>
              <a:t>nano</a:t>
            </a:r>
            <a:r>
              <a:rPr lang="en-GB" altLang="en-US" sz="1600" i="1" dirty="0">
                <a:latin typeface="Times New Roman" panose="02020603050405020304" pitchFamily="18" charset="0"/>
                <a:cs typeface="Times New Roman" panose="02020603050405020304" pitchFamily="18" charset="0"/>
              </a:rPr>
              <a:t> </a:t>
            </a:r>
            <a:r>
              <a:rPr lang="en-GB" altLang="en-US" sz="1600" i="1" dirty="0" smtClean="0">
                <a:latin typeface="Times New Roman" panose="02020603050405020304" pitchFamily="18" charset="0"/>
                <a:cs typeface="Times New Roman" panose="02020603050405020304" pitchFamily="18" charset="0"/>
              </a:rPr>
              <a:t>HR</a:t>
            </a:r>
          </a:p>
          <a:p>
            <a:pPr defTabSz="914400" eaLnBrk="0" fontAlgn="base" hangingPunct="0">
              <a:spcBef>
                <a:spcPct val="0"/>
              </a:spcBef>
              <a:spcAft>
                <a:spcPct val="0"/>
              </a:spcAft>
            </a:pPr>
            <a:endParaRPr lang="en-GB" altLang="en-US" sz="16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 suggest the new designation is relevant to the device being added for example, a Hose Reel – HR.</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662363" y="1785938"/>
            <a:ext cx="2286000" cy="181451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5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19</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76413" y="1078359"/>
            <a:ext cx="2447925" cy="3539430"/>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rPr>
              <a:t>Enter the following </a:t>
            </a:r>
            <a:r>
              <a:rPr lang="en-GB" sz="1600" i="1" dirty="0">
                <a:latin typeface="Times New Roman" panose="02020603050405020304" pitchFamily="18" charset="0"/>
                <a:ea typeface="Calibri" panose="020F0502020204030204" pitchFamily="34" charset="0"/>
              </a:rPr>
              <a:t>‘</a:t>
            </a:r>
            <a:r>
              <a:rPr lang="en-GB" sz="1600" i="1" dirty="0" err="1">
                <a:latin typeface="Times New Roman" panose="02020603050405020304" pitchFamily="18" charset="0"/>
                <a:ea typeface="Calibri" panose="020F0502020204030204" pitchFamily="34" charset="0"/>
              </a:rPr>
              <a:t>sudo</a:t>
            </a:r>
            <a:r>
              <a:rPr lang="en-GB" sz="1600" i="1" dirty="0">
                <a:latin typeface="Times New Roman" panose="02020603050405020304" pitchFamily="18" charset="0"/>
                <a:ea typeface="Calibri" panose="020F0502020204030204" pitchFamily="34" charset="0"/>
              </a:rPr>
              <a:t> </a:t>
            </a:r>
            <a:r>
              <a:rPr lang="en-GB" sz="1600" i="1" dirty="0" err="1">
                <a:latin typeface="Times New Roman" panose="02020603050405020304" pitchFamily="18" charset="0"/>
                <a:ea typeface="Calibri" panose="020F0502020204030204" pitchFamily="34" charset="0"/>
              </a:rPr>
              <a:t>nano</a:t>
            </a:r>
            <a:r>
              <a:rPr lang="en-GB" sz="1600" i="1" dirty="0">
                <a:latin typeface="Times New Roman" panose="02020603050405020304" pitchFamily="18" charset="0"/>
                <a:ea typeface="Calibri" panose="020F0502020204030204" pitchFamily="34" charset="0"/>
              </a:rPr>
              <a:t> HR’</a:t>
            </a:r>
            <a:r>
              <a:rPr lang="en-GB" sz="1600" dirty="0">
                <a:latin typeface="Times New Roman" panose="02020603050405020304" pitchFamily="18" charset="0"/>
                <a:ea typeface="Calibri" panose="020F0502020204030204" pitchFamily="34" charset="0"/>
              </a:rPr>
              <a:t> and press enter. The Tera Term editor window will appear. </a:t>
            </a:r>
            <a:endParaRPr lang="en-GB" sz="1600" dirty="0" smtClean="0">
              <a:latin typeface="Times New Roman" panose="02020603050405020304" pitchFamily="18" charset="0"/>
              <a:ea typeface="Calibri" panose="020F0502020204030204" pitchFamily="34" charset="0"/>
            </a:endParaRPr>
          </a:p>
          <a:p>
            <a:endParaRPr lang="en-GB" sz="1600" dirty="0">
              <a:latin typeface="Times New Roman" panose="02020603050405020304" pitchFamily="18" charset="0"/>
              <a:ea typeface="Calibri" panose="020F0502020204030204" pitchFamily="34" charset="0"/>
            </a:endParaRPr>
          </a:p>
          <a:p>
            <a:r>
              <a:rPr lang="en-GB" sz="1600" dirty="0" smtClean="0">
                <a:latin typeface="Times New Roman" panose="02020603050405020304" pitchFamily="18" charset="0"/>
                <a:ea typeface="Calibri" panose="020F0502020204030204" pitchFamily="34" charset="0"/>
              </a:rPr>
              <a:t>Type </a:t>
            </a:r>
            <a:r>
              <a:rPr lang="en-GB" sz="1600" dirty="0">
                <a:latin typeface="Times New Roman" panose="02020603050405020304" pitchFamily="18" charset="0"/>
                <a:ea typeface="Calibri" panose="020F0502020204030204" pitchFamily="34" charset="0"/>
              </a:rPr>
              <a:t>in ‘</a:t>
            </a:r>
            <a:r>
              <a:rPr lang="en-GB" sz="1600" dirty="0" err="1">
                <a:latin typeface="Times New Roman" panose="02020603050405020304" pitchFamily="18" charset="0"/>
                <a:ea typeface="Calibri" panose="020F0502020204030204" pitchFamily="34" charset="0"/>
              </a:rPr>
              <a:t>ddd</a:t>
            </a:r>
            <a:r>
              <a:rPr lang="en-GB" sz="1600" dirty="0">
                <a:latin typeface="Times New Roman" panose="02020603050405020304" pitchFamily="18" charset="0"/>
                <a:ea typeface="Calibri" panose="020F0502020204030204" pitchFamily="34" charset="0"/>
              </a:rPr>
              <a:t>’ and or ‘a’ which are required for this new designation. </a:t>
            </a:r>
            <a:endParaRPr lang="en-GB" sz="1600" dirty="0" smtClean="0">
              <a:latin typeface="Times New Roman" panose="02020603050405020304" pitchFamily="18" charset="0"/>
              <a:ea typeface="Calibri" panose="020F0502020204030204" pitchFamily="34" charset="0"/>
            </a:endParaRPr>
          </a:p>
          <a:p>
            <a:endParaRPr lang="en-GB" sz="1600" dirty="0">
              <a:latin typeface="Times New Roman" panose="02020603050405020304" pitchFamily="18" charset="0"/>
              <a:ea typeface="Calibri" panose="020F0502020204030204" pitchFamily="34" charset="0"/>
            </a:endParaRPr>
          </a:p>
          <a:p>
            <a:r>
              <a:rPr lang="en-GB" sz="1600" dirty="0" smtClean="0">
                <a:latin typeface="Times New Roman" panose="02020603050405020304" pitchFamily="18" charset="0"/>
                <a:ea typeface="Calibri" panose="020F0502020204030204" pitchFamily="34" charset="0"/>
              </a:rPr>
              <a:t>The </a:t>
            </a:r>
            <a:r>
              <a:rPr lang="en-GB" sz="1600" dirty="0">
                <a:latin typeface="Times New Roman" panose="02020603050405020304" pitchFamily="18" charset="0"/>
                <a:ea typeface="Calibri" panose="020F0502020204030204" pitchFamily="34" charset="0"/>
              </a:rPr>
              <a:t>data string entered here will depend on the type of node you are using for the particular application.</a:t>
            </a:r>
            <a:endParaRPr lang="en-GB" sz="16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310064" y="1078359"/>
            <a:ext cx="5832474" cy="3567906"/>
          </a:xfrm>
          <a:prstGeom prst="rect">
            <a:avLst/>
          </a:prstGeom>
        </p:spPr>
      </p:pic>
      <p:cxnSp>
        <p:nvCxnSpPr>
          <p:cNvPr id="8" name="Straight Arrow Connector 7"/>
          <p:cNvCxnSpPr/>
          <p:nvPr/>
        </p:nvCxnSpPr>
        <p:spPr>
          <a:xfrm flipV="1">
            <a:off x="3895725" y="1700213"/>
            <a:ext cx="490538" cy="76676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1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a:t>
            </a:fld>
            <a:endParaRPr lang="en-US"/>
          </a:p>
        </p:txBody>
      </p:sp>
      <p:sp>
        <p:nvSpPr>
          <p:cNvPr id="2" name="TextBox 1"/>
          <p:cNvSpPr txBox="1"/>
          <p:nvPr/>
        </p:nvSpPr>
        <p:spPr>
          <a:xfrm>
            <a:off x="2151508" y="1091784"/>
            <a:ext cx="5394425" cy="3785652"/>
          </a:xfrm>
          <a:prstGeom prst="rect">
            <a:avLst/>
          </a:prstGeom>
          <a:noFill/>
        </p:spPr>
        <p:txBody>
          <a:bodyPr wrap="none" rtlCol="0">
            <a:spAutoFit/>
          </a:bodyPr>
          <a:lstStyle/>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Site Controller</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 </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Installing new nodes</a:t>
            </a:r>
          </a:p>
          <a:p>
            <a:pPr algn="ctr"/>
            <a:endPar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endParaRPr>
          </a:p>
          <a:p>
            <a:pPr algn="ct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a:p>
            <a:pPr algn="ct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p:txBody>
      </p:sp>
    </p:spTree>
    <p:extLst>
      <p:ext uri="{BB962C8B-B14F-4D97-AF65-F5344CB8AC3E}">
        <p14:creationId xmlns:p14="http://schemas.microsoft.com/office/powerpoint/2010/main" val="2284464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20</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71662" y="1271915"/>
            <a:ext cx="7062788" cy="1146211"/>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The ‘d’ is for a digital input on/off and ‘a’ is for an analogue input 4-20mA.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For </a:t>
            </a:r>
            <a:r>
              <a:rPr lang="en-GB" sz="1600" dirty="0">
                <a:latin typeface="Times New Roman" panose="02020603050405020304" pitchFamily="18" charset="0"/>
                <a:ea typeface="Calibri" panose="020F0502020204030204" pitchFamily="34" charset="0"/>
                <a:cs typeface="Times New Roman" panose="02020603050405020304" pitchFamily="18" charset="0"/>
              </a:rPr>
              <a:t>example ‘</a:t>
            </a:r>
            <a:r>
              <a:rPr lang="en-GB" sz="1600" dirty="0" err="1">
                <a:latin typeface="Times New Roman" panose="02020603050405020304" pitchFamily="18" charset="0"/>
                <a:ea typeface="Calibri" panose="020F0502020204030204" pitchFamily="34" charset="0"/>
                <a:cs typeface="Times New Roman" panose="02020603050405020304" pitchFamily="18" charset="0"/>
              </a:rPr>
              <a:t>ddd</a:t>
            </a:r>
            <a:r>
              <a:rPr lang="en-GB" sz="1600" dirty="0">
                <a:latin typeface="Times New Roman" panose="02020603050405020304" pitchFamily="18" charset="0"/>
                <a:ea typeface="Calibri" panose="020F0502020204030204" pitchFamily="34" charset="0"/>
                <a:cs typeface="Times New Roman" panose="02020603050405020304" pitchFamily="18" charset="0"/>
              </a:rPr>
              <a:t>’ which would be for the hose reel  - door open, pressure ok and the hose activated, this makes three digital inputs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746966024"/>
              </p:ext>
            </p:extLst>
          </p:nvPr>
        </p:nvGraphicFramePr>
        <p:xfrm>
          <a:off x="2029776" y="3268808"/>
          <a:ext cx="6442712" cy="1320546"/>
        </p:xfrm>
        <a:graphic>
          <a:graphicData uri="http://schemas.openxmlformats.org/drawingml/2006/table">
            <a:tbl>
              <a:tblPr firstRow="1" firstCol="1" bandRow="1">
                <a:tableStyleId>{5C22544A-7EE6-4342-B048-85BDC9FD1C3A}</a:tableStyleId>
              </a:tblPr>
              <a:tblGrid>
                <a:gridCol w="619760"/>
                <a:gridCol w="619760"/>
                <a:gridCol w="1731010"/>
                <a:gridCol w="328930"/>
                <a:gridCol w="414339"/>
                <a:gridCol w="500062"/>
                <a:gridCol w="514350"/>
                <a:gridCol w="747713"/>
                <a:gridCol w="966788"/>
              </a:tblGrid>
              <a:tr h="201930">
                <a:tc>
                  <a:txBody>
                    <a:bodyPr/>
                    <a:lstStyle/>
                    <a:p>
                      <a:pPr algn="ctr">
                        <a:lnSpc>
                          <a:spcPct val="107000"/>
                        </a:lnSpc>
                        <a:spcAft>
                          <a:spcPts val="0"/>
                        </a:spcAft>
                      </a:pPr>
                      <a:r>
                        <a:rPr lang="en-GB" sz="1000" dirty="0">
                          <a:effectLst/>
                        </a:rPr>
                        <a:t>Board type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dirty="0">
                          <a:effectLst/>
                        </a:rPr>
                        <a:t>Part No.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dirty="0">
                          <a:effectLst/>
                        </a:rPr>
                        <a:t>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algn="ctr">
                        <a:lnSpc>
                          <a:spcPct val="107000"/>
                        </a:lnSpc>
                        <a:spcAft>
                          <a:spcPts val="0"/>
                        </a:spcAft>
                      </a:pPr>
                      <a:r>
                        <a:rPr lang="en-GB" sz="1000" dirty="0">
                          <a:effectLst/>
                        </a:rPr>
                        <a:t>Data string possibilities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8120">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algn="ct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8120">
                <a:tc>
                  <a:txBody>
                    <a:bodyPr/>
                    <a:lstStyle/>
                    <a:p>
                      <a:pPr algn="ctr">
                        <a:lnSpc>
                          <a:spcPct val="107000"/>
                        </a:lnSpc>
                        <a:spcAft>
                          <a:spcPts val="0"/>
                        </a:spcAft>
                      </a:pPr>
                      <a:r>
                        <a:rPr lang="en-GB" sz="1000">
                          <a:effectLst/>
                        </a:rPr>
                        <a:t>AME1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30112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3 digital inputs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d,d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d,d,d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8120">
                <a:tc>
                  <a:txBody>
                    <a:bodyPr/>
                    <a:lstStyle/>
                    <a:p>
                      <a:pPr algn="ctr">
                        <a:lnSpc>
                          <a:spcPct val="107000"/>
                        </a:lnSpc>
                        <a:spcAft>
                          <a:spcPts val="0"/>
                        </a:spcAft>
                      </a:pPr>
                      <a:r>
                        <a:rPr lang="en-GB" sz="1000">
                          <a:effectLst/>
                        </a:rPr>
                        <a:t>AME7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30110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1 analogue and 3 digital inputs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a,d,d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a,d,d,d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8120">
                <a:tc>
                  <a:txBody>
                    <a:bodyPr/>
                    <a:lstStyle/>
                    <a:p>
                      <a:pPr algn="ctr">
                        <a:lnSpc>
                          <a:spcPct val="107000"/>
                        </a:lnSpc>
                        <a:spcAft>
                          <a:spcPts val="0"/>
                        </a:spcAft>
                      </a:pPr>
                      <a:r>
                        <a:rPr lang="en-GB" sz="1000">
                          <a:effectLst/>
                        </a:rPr>
                        <a:t>AME4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30109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2 analogue and 4 digital inputs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a,a,d,d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a,a,d,d,d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a,a,d,d,d,d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1930">
                <a:tc>
                  <a:txBody>
                    <a:bodyPr/>
                    <a:lstStyle/>
                    <a:p>
                      <a:pPr algn="ctr">
                        <a:lnSpc>
                          <a:spcPct val="107000"/>
                        </a:lnSpc>
                        <a:spcAft>
                          <a:spcPts val="0"/>
                        </a:spcAft>
                      </a:pPr>
                      <a:r>
                        <a:rPr lang="en-GB" sz="1000">
                          <a:effectLst/>
                        </a:rPr>
                        <a:t>AME5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20115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000">
                          <a:effectLst/>
                        </a:rPr>
                        <a:t>5 analogue and 8 digital inputs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algn="ctr">
                        <a:lnSpc>
                          <a:spcPct val="107000"/>
                        </a:lnSpc>
                        <a:spcAft>
                          <a:spcPts val="0"/>
                        </a:spcAft>
                      </a:pPr>
                      <a:r>
                        <a:rPr lang="en-GB" sz="1000" dirty="0">
                          <a:effectLst/>
                        </a:rPr>
                        <a:t>Any combination of 5 analogue and 8 digital inputs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4" name="Rectangle 1"/>
          <p:cNvSpPr>
            <a:spLocks noChangeArrowheads="1"/>
          </p:cNvSpPr>
          <p:nvPr/>
        </p:nvSpPr>
        <p:spPr bwMode="auto">
          <a:xfrm>
            <a:off x="1987550" y="2868768"/>
            <a:ext cx="16594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String Matrix</a:t>
            </a:r>
            <a:endParaRPr kumimoji="0" lang="en-GB" altLang="en-US" sz="3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2650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21</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433888" y="1270794"/>
            <a:ext cx="4710112" cy="3244056"/>
          </a:xfrm>
          <a:prstGeom prst="rect">
            <a:avLst/>
          </a:prstGeom>
        </p:spPr>
      </p:pic>
      <p:sp>
        <p:nvSpPr>
          <p:cNvPr id="2" name="Rectangle 1"/>
          <p:cNvSpPr/>
          <p:nvPr/>
        </p:nvSpPr>
        <p:spPr>
          <a:xfrm>
            <a:off x="1947863" y="1730746"/>
            <a:ext cx="2062163" cy="2152256"/>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In this example we will chose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d,d,d</a:t>
            </a:r>
            <a:r>
              <a:rPr lang="en-GB"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Press </a:t>
            </a:r>
            <a:r>
              <a:rPr lang="en-GB" dirty="0">
                <a:latin typeface="Times New Roman" panose="02020603050405020304" pitchFamily="18" charset="0"/>
                <a:ea typeface="Calibri" panose="020F0502020204030204" pitchFamily="34" charset="0"/>
                <a:cs typeface="Times New Roman" panose="02020603050405020304" pitchFamily="18" charset="0"/>
              </a:rPr>
              <a:t>CTRL and X to exit the editor, press Y to save the file.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902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22</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05288" y="1129050"/>
            <a:ext cx="4938712" cy="3503453"/>
          </a:xfrm>
          <a:prstGeom prst="rect">
            <a:avLst/>
          </a:prstGeom>
        </p:spPr>
      </p:pic>
      <p:sp>
        <p:nvSpPr>
          <p:cNvPr id="2" name="Rectangle 1"/>
          <p:cNvSpPr/>
          <p:nvPr/>
        </p:nvSpPr>
        <p:spPr>
          <a:xfrm>
            <a:off x="1866900" y="1473498"/>
            <a:ext cx="2262188" cy="2308324"/>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rPr>
              <a:t>To check the file data, enter ‘</a:t>
            </a:r>
            <a:r>
              <a:rPr lang="en-GB" sz="1600" i="1" dirty="0">
                <a:latin typeface="Times New Roman" panose="02020603050405020304" pitchFamily="18" charset="0"/>
                <a:ea typeface="Calibri" panose="020F0502020204030204" pitchFamily="34" charset="0"/>
              </a:rPr>
              <a:t>cat HR’</a:t>
            </a:r>
            <a:r>
              <a:rPr lang="en-GB" sz="1600" dirty="0">
                <a:latin typeface="Times New Roman" panose="02020603050405020304" pitchFamily="18" charset="0"/>
                <a:ea typeface="Calibri" panose="020F0502020204030204" pitchFamily="34" charset="0"/>
              </a:rPr>
              <a:t> and press enter.  </a:t>
            </a:r>
            <a:endParaRPr lang="en-GB" sz="1600" dirty="0" smtClean="0">
              <a:latin typeface="Times New Roman" panose="02020603050405020304" pitchFamily="18" charset="0"/>
              <a:ea typeface="Calibri" panose="020F0502020204030204" pitchFamily="34" charset="0"/>
            </a:endParaRPr>
          </a:p>
          <a:p>
            <a:endParaRPr lang="en-GB" sz="1600" dirty="0">
              <a:latin typeface="Times New Roman" panose="02020603050405020304" pitchFamily="18" charset="0"/>
              <a:ea typeface="Calibri" panose="020F0502020204030204" pitchFamily="34" charset="0"/>
            </a:endParaRPr>
          </a:p>
          <a:p>
            <a:endParaRPr lang="en-GB" sz="1600" dirty="0" smtClean="0">
              <a:latin typeface="Times New Roman" panose="02020603050405020304" pitchFamily="18" charset="0"/>
              <a:ea typeface="Calibri" panose="020F0502020204030204" pitchFamily="34" charset="0"/>
            </a:endParaRPr>
          </a:p>
          <a:p>
            <a:endParaRPr lang="en-GB" sz="1600" dirty="0">
              <a:latin typeface="Times New Roman" panose="02020603050405020304" pitchFamily="18" charset="0"/>
              <a:ea typeface="Calibri" panose="020F0502020204030204" pitchFamily="34" charset="0"/>
            </a:endParaRPr>
          </a:p>
          <a:p>
            <a:r>
              <a:rPr lang="en-GB" sz="1600" dirty="0" smtClean="0">
                <a:latin typeface="Times New Roman" panose="02020603050405020304" pitchFamily="18" charset="0"/>
                <a:ea typeface="Calibri" panose="020F0502020204030204" pitchFamily="34" charset="0"/>
              </a:rPr>
              <a:t>The </a:t>
            </a:r>
            <a:r>
              <a:rPr lang="en-GB" sz="1600" dirty="0">
                <a:latin typeface="Times New Roman" panose="02020603050405020304" pitchFamily="18" charset="0"/>
                <a:ea typeface="Calibri" panose="020F0502020204030204" pitchFamily="34" charset="0"/>
              </a:rPr>
              <a:t>window will now show the ‘</a:t>
            </a:r>
            <a:r>
              <a:rPr lang="en-GB" sz="1600" dirty="0" err="1">
                <a:latin typeface="Times New Roman" panose="02020603050405020304" pitchFamily="18" charset="0"/>
                <a:ea typeface="Calibri" panose="020F0502020204030204" pitchFamily="34" charset="0"/>
              </a:rPr>
              <a:t>ddd</a:t>
            </a:r>
            <a:r>
              <a:rPr lang="en-GB" sz="1600" dirty="0">
                <a:latin typeface="Times New Roman" panose="02020603050405020304" pitchFamily="18" charset="0"/>
                <a:ea typeface="Calibri" panose="020F0502020204030204" pitchFamily="34" charset="0"/>
              </a:rPr>
              <a:t>’ that was entered earlier</a:t>
            </a:r>
            <a:endParaRPr lang="en-GB" sz="1600" dirty="0"/>
          </a:p>
        </p:txBody>
      </p:sp>
      <p:cxnSp>
        <p:nvCxnSpPr>
          <p:cNvPr id="6" name="Straight Arrow Connector 5"/>
          <p:cNvCxnSpPr/>
          <p:nvPr/>
        </p:nvCxnSpPr>
        <p:spPr>
          <a:xfrm>
            <a:off x="3309938" y="2038351"/>
            <a:ext cx="1804987" cy="133826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405188" y="3548063"/>
            <a:ext cx="723900" cy="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8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23</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2285999" y="1632232"/>
            <a:ext cx="6157913" cy="1870512"/>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Continue this process for any and all new device designations.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Once all the designations have been saved in the site controller and all changes have been made restart ‘supervisor’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i="1" dirty="0" err="1">
                <a:latin typeface="Times New Roman" panose="02020603050405020304" pitchFamily="18" charset="0"/>
                <a:ea typeface="Calibri" panose="020F0502020204030204" pitchFamily="34" charset="0"/>
                <a:cs typeface="Times New Roman" panose="02020603050405020304" pitchFamily="18" charset="0"/>
              </a:rPr>
              <a:t>sudo</a:t>
            </a:r>
            <a:r>
              <a:rPr lang="en-GB" i="1" dirty="0">
                <a:latin typeface="Times New Roman" panose="02020603050405020304" pitchFamily="18" charset="0"/>
                <a:ea typeface="Calibri" panose="020F0502020204030204" pitchFamily="34" charset="0"/>
                <a:cs typeface="Times New Roman" panose="02020603050405020304" pitchFamily="18" charset="0"/>
              </a:rPr>
              <a:t> /</a:t>
            </a:r>
            <a:r>
              <a:rPr lang="en-GB" i="1" dirty="0" err="1">
                <a:latin typeface="Times New Roman" panose="02020603050405020304" pitchFamily="18" charset="0"/>
                <a:ea typeface="Calibri" panose="020F0502020204030204" pitchFamily="34" charset="0"/>
                <a:cs typeface="Times New Roman" panose="02020603050405020304" pitchFamily="18" charset="0"/>
              </a:rPr>
              <a:t>etc</a:t>
            </a:r>
            <a:r>
              <a:rPr lang="en-GB" i="1" dirty="0">
                <a:latin typeface="Times New Roman" panose="02020603050405020304" pitchFamily="18" charset="0"/>
                <a:ea typeface="Calibri" panose="020F0502020204030204" pitchFamily="34" charset="0"/>
                <a:cs typeface="Times New Roman" panose="02020603050405020304" pitchFamily="18" charset="0"/>
              </a:rPr>
              <a:t>/</a:t>
            </a:r>
            <a:r>
              <a:rPr lang="en-GB" i="1" dirty="0" err="1">
                <a:latin typeface="Times New Roman" panose="02020603050405020304" pitchFamily="18" charset="0"/>
                <a:ea typeface="Calibri" panose="020F0502020204030204" pitchFamily="34" charset="0"/>
                <a:cs typeface="Times New Roman" panose="02020603050405020304" pitchFamily="18" charset="0"/>
              </a:rPr>
              <a:t>init.d</a:t>
            </a:r>
            <a:r>
              <a:rPr lang="en-GB" i="1" dirty="0">
                <a:latin typeface="Times New Roman" panose="02020603050405020304" pitchFamily="18" charset="0"/>
                <a:ea typeface="Calibri" panose="020F0502020204030204" pitchFamily="34" charset="0"/>
                <a:cs typeface="Times New Roman" panose="02020603050405020304" pitchFamily="18" charset="0"/>
              </a:rPr>
              <a:t>/supervisor restart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238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24</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85950" y="1266064"/>
            <a:ext cx="2519363" cy="2990499"/>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We now need to configure the site controller and add the new nodes manually.</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Open up the Tera Term window and change the folder to ‘nodes’</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nano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07145f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the node ID</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226" y="1179393"/>
            <a:ext cx="5344352" cy="3340220"/>
          </a:xfrm>
          <a:prstGeom prst="rect">
            <a:avLst/>
          </a:prstGeom>
        </p:spPr>
      </p:pic>
    </p:spTree>
    <p:extLst>
      <p:ext uri="{BB962C8B-B14F-4D97-AF65-F5344CB8AC3E}">
        <p14:creationId xmlns:p14="http://schemas.microsoft.com/office/powerpoint/2010/main" val="902212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25</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85950" y="1266064"/>
            <a:ext cx="2519363" cy="2727029"/>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In the editor window type the name of the node you wish to call it </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DS010 for example</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Press CTRL X and it will ask you to save the file press Y  and then press enter</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1129050"/>
            <a:ext cx="5699760" cy="3562350"/>
          </a:xfrm>
          <a:prstGeom prst="rect">
            <a:avLst/>
          </a:prstGeom>
        </p:spPr>
      </p:pic>
    </p:spTree>
    <p:extLst>
      <p:ext uri="{BB962C8B-B14F-4D97-AF65-F5344CB8AC3E}">
        <p14:creationId xmlns:p14="http://schemas.microsoft.com/office/powerpoint/2010/main" val="1630384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26</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85950" y="1642302"/>
            <a:ext cx="2519363" cy="2727029"/>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In ‘nodes’ type ls to see if the file has been saved and then type cat to read the data in the file which should be the name of the node.</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DS010</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563" y="1129050"/>
            <a:ext cx="6142672" cy="3839170"/>
          </a:xfrm>
          <a:prstGeom prst="rect">
            <a:avLst/>
          </a:prstGeom>
        </p:spPr>
      </p:pic>
    </p:spTree>
    <p:extLst>
      <p:ext uri="{BB962C8B-B14F-4D97-AF65-F5344CB8AC3E}">
        <p14:creationId xmlns:p14="http://schemas.microsoft.com/office/powerpoint/2010/main" val="443647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27</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85950" y="1642302"/>
            <a:ext cx="2519363" cy="2727029"/>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Now do the same but in the </a:t>
            </a:r>
            <a:r>
              <a:rPr lang="en-GB" sz="1600" dirty="0" err="1" smtClean="0">
                <a:latin typeface="Times New Roman" panose="02020603050405020304" pitchFamily="18" charset="0"/>
                <a:ea typeface="Calibri" panose="020F0502020204030204" pitchFamily="34" charset="0"/>
                <a:cs typeface="Times New Roman" panose="02020603050405020304" pitchFamily="18" charset="0"/>
              </a:rPr>
              <a:t>revNodes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folder.</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Here the base file will be the name of the node DS010 and the data in the file will be the ID address 07145f</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039" y="1129050"/>
            <a:ext cx="6237922" cy="3898701"/>
          </a:xfrm>
          <a:prstGeom prst="rect">
            <a:avLst/>
          </a:prstGeom>
        </p:spPr>
      </p:pic>
    </p:spTree>
    <p:extLst>
      <p:ext uri="{BB962C8B-B14F-4D97-AF65-F5344CB8AC3E}">
        <p14:creationId xmlns:p14="http://schemas.microsoft.com/office/powerpoint/2010/main" val="2288252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28</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43087" y="1129050"/>
            <a:ext cx="2952751" cy="3253968"/>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The Supervisor program should be stopped.</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New nodes added to the system we must delete the data in the ‘times’ folder.</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Change to the ‘times’ folder and type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rm</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endParaRPr lang="en-GB" sz="16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ls to check the times folder is empty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13" y="1129050"/>
            <a:ext cx="5828347" cy="3642717"/>
          </a:xfrm>
          <a:prstGeom prst="rect">
            <a:avLst/>
          </a:prstGeom>
        </p:spPr>
      </p:pic>
    </p:spTree>
    <p:extLst>
      <p:ext uri="{BB962C8B-B14F-4D97-AF65-F5344CB8AC3E}">
        <p14:creationId xmlns:p14="http://schemas.microsoft.com/office/powerpoint/2010/main" val="194698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29</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43087" y="1129050"/>
            <a:ext cx="2952751" cy="2990499"/>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Change to the snap folder ( cd ..)</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in the snap folder </a:t>
            </a:r>
          </a:p>
          <a:p>
            <a:pPr>
              <a:lnSpc>
                <a:spcPct val="107000"/>
              </a:lnSpc>
              <a:spcAft>
                <a:spcPts val="0"/>
              </a:spcAft>
            </a:pP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python maketimes.py</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…and press enter</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This command remakes the times folder to accommodate the new nodes.</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Check the times folder by using the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cd</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and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ls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commands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608" y="1064414"/>
            <a:ext cx="6035040" cy="3771900"/>
          </a:xfrm>
          <a:prstGeom prst="rect">
            <a:avLst/>
          </a:prstGeom>
        </p:spPr>
      </p:pic>
    </p:spTree>
    <p:extLst>
      <p:ext uri="{BB962C8B-B14F-4D97-AF65-F5344CB8AC3E}">
        <p14:creationId xmlns:p14="http://schemas.microsoft.com/office/powerpoint/2010/main" val="1936319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20008" y="1155180"/>
            <a:ext cx="2378319" cy="1936620"/>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Start-up Portal and connect a snap stick to the PC or laptop as described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earlier.</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Ensure the site </a:t>
            </a:r>
            <a:r>
              <a:rPr lang="en-GB" sz="1600" smtClean="0">
                <a:latin typeface="Times New Roman" panose="02020603050405020304" pitchFamily="18" charset="0"/>
                <a:ea typeface="Calibri" panose="020F0502020204030204" pitchFamily="34" charset="0"/>
                <a:cs typeface="Times New Roman" panose="02020603050405020304" pitchFamily="18" charset="0"/>
              </a:rPr>
              <a:t>controller is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switched 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369777" y="1230921"/>
            <a:ext cx="4774223" cy="3248759"/>
          </a:xfrm>
          <a:prstGeom prst="rect">
            <a:avLst/>
          </a:prstGeom>
        </p:spPr>
      </p:pic>
    </p:spTree>
    <p:extLst>
      <p:ext uri="{BB962C8B-B14F-4D97-AF65-F5344CB8AC3E}">
        <p14:creationId xmlns:p14="http://schemas.microsoft.com/office/powerpoint/2010/main" val="2672736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30</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43087" y="1129050"/>
            <a:ext cx="2952751" cy="3780907"/>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Change to the snap folder ( cd ..)</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in the snap folder </a:t>
            </a:r>
          </a:p>
          <a:p>
            <a:pPr>
              <a:lnSpc>
                <a:spcPct val="107000"/>
              </a:lnSpc>
              <a:spcAft>
                <a:spcPts val="0"/>
              </a:spcAft>
            </a:pP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python fileprep.py</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…and press enter</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This command prepares the system for the new nodes</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Check the times folder by using the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cd</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and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ls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commands</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Now type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exit</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in the command line and it will return you to the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snap</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folder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262" y="1129050"/>
            <a:ext cx="5661660" cy="3538537"/>
          </a:xfrm>
          <a:prstGeom prst="rect">
            <a:avLst/>
          </a:prstGeom>
        </p:spPr>
      </p:pic>
    </p:spTree>
    <p:extLst>
      <p:ext uri="{BB962C8B-B14F-4D97-AF65-F5344CB8AC3E}">
        <p14:creationId xmlns:p14="http://schemas.microsoft.com/office/powerpoint/2010/main" val="2740583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31</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43087" y="1495763"/>
            <a:ext cx="2952751" cy="2727029"/>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Change to the snap folder ( cd ..)</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in the snap folder </a:t>
            </a:r>
          </a:p>
          <a:p>
            <a:pPr>
              <a:lnSpc>
                <a:spcPct val="107000"/>
              </a:lnSpc>
              <a:spcAft>
                <a:spcPts val="0"/>
              </a:spcAft>
            </a:pP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python filechecker.py</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…and press enter</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This command checks if the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nodes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and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revNodes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are equal.</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It should return with OK</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863" y="1152774"/>
            <a:ext cx="5790247" cy="3618904"/>
          </a:xfrm>
          <a:prstGeom prst="rect">
            <a:avLst/>
          </a:prstGeom>
        </p:spPr>
      </p:pic>
    </p:spTree>
    <p:extLst>
      <p:ext uri="{BB962C8B-B14F-4D97-AF65-F5344CB8AC3E}">
        <p14:creationId xmlns:p14="http://schemas.microsoft.com/office/powerpoint/2010/main" val="3069611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32</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843087" y="1495763"/>
            <a:ext cx="2952751" cy="2200089"/>
          </a:xfrm>
          <a:prstGeom prst="rect">
            <a:avLst/>
          </a:prstGeom>
        </p:spPr>
        <p:txBody>
          <a:bodyPr wrap="square">
            <a:spAutoFit/>
          </a:bodyPr>
          <a:lstStyle/>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in the snap folder </a:t>
            </a:r>
          </a:p>
          <a:p>
            <a:pPr>
              <a:lnSpc>
                <a:spcPct val="107000"/>
              </a:lnSpc>
              <a:spcAft>
                <a:spcPts val="0"/>
              </a:spcAft>
            </a:pP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python myUserMain.py</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…and press enter</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myUserMain.py once activated will connect to the nodes and provide data from each node.</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72993" y="1303980"/>
            <a:ext cx="5408557" cy="3042313"/>
          </a:xfrm>
          <a:prstGeom prst="rect">
            <a:avLst/>
          </a:prstGeom>
        </p:spPr>
      </p:pic>
    </p:spTree>
    <p:extLst>
      <p:ext uri="{BB962C8B-B14F-4D97-AF65-F5344CB8AC3E}">
        <p14:creationId xmlns:p14="http://schemas.microsoft.com/office/powerpoint/2010/main" val="3974170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33</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2225040" y="1275923"/>
            <a:ext cx="6101080" cy="3517438"/>
          </a:xfrm>
          <a:prstGeom prst="rect">
            <a:avLst/>
          </a:prstGeom>
        </p:spPr>
        <p:txBody>
          <a:bodyPr wrap="square">
            <a:spAutoFit/>
          </a:bodyPr>
          <a:lstStyle/>
          <a:p>
            <a:pPr indent="457200">
              <a:lnSpc>
                <a:spcPct val="107000"/>
              </a:lnSpc>
              <a:spcAft>
                <a:spcPts val="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Digital - Example of device information using 30112</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Designation Letters		HR</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Range of devices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1 </a:t>
            </a:r>
            <a:r>
              <a:rPr lang="en-GB" sz="1600" dirty="0">
                <a:latin typeface="Times New Roman" panose="02020603050405020304" pitchFamily="18" charset="0"/>
                <a:ea typeface="Calibri" panose="020F0502020204030204" pitchFamily="34" charset="0"/>
                <a:cs typeface="Times New Roman" panose="02020603050405020304" pitchFamily="18" charset="0"/>
              </a:rPr>
              <a:t>to 999</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Data 					</a:t>
            </a:r>
            <a:r>
              <a:rPr lang="en-GB" sz="1600" dirty="0" err="1">
                <a:latin typeface="Times New Roman" panose="02020603050405020304" pitchFamily="18" charset="0"/>
                <a:ea typeface="Calibri" panose="020F0502020204030204" pitchFamily="34" charset="0"/>
                <a:cs typeface="Times New Roman" panose="02020603050405020304" pitchFamily="18" charset="0"/>
              </a:rPr>
              <a:t>ddd</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indent="457200">
              <a:lnSpc>
                <a:spcPct val="107000"/>
              </a:lnSpc>
              <a:spcAft>
                <a:spcPts val="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Analogue - Example of device information using 30110</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Designation Letters		GD</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Range of devices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1 </a:t>
            </a:r>
            <a:r>
              <a:rPr lang="en-GB" sz="1600" dirty="0">
                <a:latin typeface="Times New Roman" panose="02020603050405020304" pitchFamily="18" charset="0"/>
                <a:ea typeface="Calibri" panose="020F0502020204030204" pitchFamily="34" charset="0"/>
                <a:cs typeface="Times New Roman" panose="02020603050405020304" pitchFamily="18" charset="0"/>
              </a:rPr>
              <a:t>to 999</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Data 					</a:t>
            </a:r>
            <a:r>
              <a:rPr lang="en-GB" sz="1600" dirty="0" err="1">
                <a:latin typeface="Times New Roman" panose="02020603050405020304" pitchFamily="18" charset="0"/>
                <a:ea typeface="Calibri" panose="020F0502020204030204" pitchFamily="34" charset="0"/>
                <a:cs typeface="Times New Roman" panose="02020603050405020304" pitchFamily="18" charset="0"/>
              </a:rPr>
              <a:t>addd</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4062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34</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2092960" y="1134199"/>
            <a:ext cx="7193280" cy="3500189"/>
          </a:xfrm>
          <a:prstGeom prst="rect">
            <a:avLst/>
          </a:prstGeom>
        </p:spPr>
        <p:txBody>
          <a:bodyPr wrap="square">
            <a:spAutoFit/>
          </a:bodyPr>
          <a:lstStyle/>
          <a:p>
            <a:pPr indent="457200">
              <a:lnSpc>
                <a:spcPct val="107000"/>
              </a:lnSpc>
              <a:spcAft>
                <a:spcPts val="0"/>
              </a:spcAft>
            </a:pPr>
            <a:r>
              <a:rPr lang="en-GB" sz="1600" b="1" dirty="0" smtClean="0">
                <a:latin typeface="Times New Roman" panose="02020603050405020304" pitchFamily="18" charset="0"/>
                <a:ea typeface="Calibri" panose="020F0502020204030204" pitchFamily="34" charset="0"/>
                <a:cs typeface="Times New Roman" panose="02020603050405020304" pitchFamily="18" charset="0"/>
              </a:rPr>
              <a:t>Analogue </a:t>
            </a:r>
            <a:r>
              <a:rPr lang="en-GB" sz="1600" b="1" dirty="0">
                <a:latin typeface="Times New Roman" panose="02020603050405020304" pitchFamily="18" charset="0"/>
                <a:ea typeface="Calibri" panose="020F0502020204030204" pitchFamily="34" charset="0"/>
                <a:cs typeface="Times New Roman" panose="02020603050405020304" pitchFamily="18" charset="0"/>
              </a:rPr>
              <a:t>and Digital - Example of device information using 30109</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Designation Letters		FT</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Range of devices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1 </a:t>
            </a:r>
            <a:r>
              <a:rPr lang="en-GB" sz="1600" dirty="0">
                <a:latin typeface="Times New Roman" panose="02020603050405020304" pitchFamily="18" charset="0"/>
                <a:ea typeface="Calibri" panose="020F0502020204030204" pitchFamily="34" charset="0"/>
                <a:cs typeface="Times New Roman" panose="02020603050405020304" pitchFamily="18" charset="0"/>
              </a:rPr>
              <a:t>to 999</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Data 					</a:t>
            </a:r>
            <a:r>
              <a:rPr lang="en-GB" sz="1600" dirty="0" err="1">
                <a:latin typeface="Times New Roman" panose="02020603050405020304" pitchFamily="18" charset="0"/>
                <a:ea typeface="Calibri" panose="020F0502020204030204" pitchFamily="34" charset="0"/>
                <a:cs typeface="Times New Roman" panose="02020603050405020304" pitchFamily="18" charset="0"/>
              </a:rPr>
              <a:t>aadddd</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indent="457200">
              <a:lnSpc>
                <a:spcPct val="107000"/>
              </a:lnSpc>
              <a:spcAft>
                <a:spcPts val="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Analogue and Digital - Example of device information using 30115</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Designation Letters		PH</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Range of devices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1 </a:t>
            </a:r>
            <a:r>
              <a:rPr lang="en-GB" sz="1600" dirty="0">
                <a:latin typeface="Times New Roman" panose="02020603050405020304" pitchFamily="18" charset="0"/>
                <a:ea typeface="Calibri" panose="020F0502020204030204" pitchFamily="34" charset="0"/>
                <a:cs typeface="Times New Roman" panose="02020603050405020304" pitchFamily="18" charset="0"/>
              </a:rPr>
              <a:t>to 999</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Data 					</a:t>
            </a:r>
            <a:r>
              <a:rPr lang="en-GB" sz="1600" dirty="0" err="1">
                <a:latin typeface="Times New Roman" panose="02020603050405020304" pitchFamily="18" charset="0"/>
                <a:ea typeface="Calibri" panose="020F0502020204030204" pitchFamily="34" charset="0"/>
                <a:cs typeface="Times New Roman" panose="02020603050405020304" pitchFamily="18" charset="0"/>
              </a:rPr>
              <a:t>aaaaadddddddd</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r>
              <a:rPr lang="en-GB" sz="1600" dirty="0">
                <a:latin typeface="Times New Roman" panose="02020603050405020304" pitchFamily="18" charset="0"/>
                <a:ea typeface="Calibri" panose="020F0502020204030204" pitchFamily="34" charset="0"/>
                <a:cs typeface="Times New Roman" panose="02020603050405020304" pitchFamily="18" charset="0"/>
              </a:rPr>
              <a:t>The number of data points will depend on the module being employed. </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121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35</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Questions?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324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amp;slidetitle="/>
          </p:cNvPr>
          <p:cNvSpPr txBox="1"/>
          <p:nvPr/>
        </p:nvSpPr>
        <p:spPr>
          <a:xfrm>
            <a:off x="7613295" y="4130737"/>
            <a:ext cx="820609" cy="369332"/>
          </a:xfrm>
          <a:prstGeom prst="rect">
            <a:avLst/>
          </a:prstGeom>
          <a:noFill/>
        </p:spPr>
        <p:txBody>
          <a:bodyPr wrap="none" rtlCol="0">
            <a:spAutoFit/>
          </a:bodyPr>
          <a:lstStyle/>
          <a:p>
            <a:r>
              <a:rPr lang="en-GB" dirty="0" smtClean="0"/>
              <a:t>Return</a:t>
            </a:r>
            <a:endParaRPr lang="en-GB" dirty="0"/>
          </a:p>
        </p:txBody>
      </p:sp>
    </p:spTree>
    <p:extLst>
      <p:ext uri="{BB962C8B-B14F-4D97-AF65-F5344CB8AC3E}">
        <p14:creationId xmlns:p14="http://schemas.microsoft.com/office/powerpoint/2010/main" val="276408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4</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369777" y="1230921"/>
            <a:ext cx="4774223" cy="3248759"/>
          </a:xfrm>
          <a:prstGeom prst="rect">
            <a:avLst/>
          </a:prstGeom>
        </p:spPr>
      </p:pic>
      <p:sp>
        <p:nvSpPr>
          <p:cNvPr id="3" name="Rectangle 2"/>
          <p:cNvSpPr/>
          <p:nvPr/>
        </p:nvSpPr>
        <p:spPr>
          <a:xfrm>
            <a:off x="1692519" y="1413450"/>
            <a:ext cx="2743200" cy="2463238"/>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The site controller will be visible in the Node View window, as shown above ‘</a:t>
            </a:r>
            <a:r>
              <a:rPr lang="en-GB" dirty="0" err="1">
                <a:latin typeface="Times New Roman" panose="02020603050405020304" pitchFamily="18" charset="0"/>
                <a:ea typeface="Calibri" panose="020F0502020204030204" pitchFamily="34" charset="0"/>
                <a:cs typeface="Times New Roman" panose="02020603050405020304" pitchFamily="18" charset="0"/>
              </a:rPr>
              <a:t>RebootState</a:t>
            </a:r>
            <a:r>
              <a:rPr lang="en-GB" dirty="0">
                <a:latin typeface="Times New Roman" panose="02020603050405020304" pitchFamily="18" charset="0"/>
                <a:ea typeface="Calibri" panose="020F0502020204030204" pitchFamily="34" charset="0"/>
                <a:cs typeface="Times New Roman" panose="02020603050405020304" pitchFamily="18" charset="0"/>
              </a:rPr>
              <a:t>’.  This could have a different name so check the network ID of the device to ensure it is the site controller.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V="1">
            <a:off x="3930162" y="1736481"/>
            <a:ext cx="4000500" cy="2439865"/>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76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5</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369777" y="1230921"/>
            <a:ext cx="4774223" cy="3248759"/>
          </a:xfrm>
          <a:prstGeom prst="rect">
            <a:avLst/>
          </a:prstGeom>
        </p:spPr>
      </p:pic>
      <p:sp>
        <p:nvSpPr>
          <p:cNvPr id="3" name="Rectangle 2"/>
          <p:cNvSpPr/>
          <p:nvPr/>
        </p:nvSpPr>
        <p:spPr>
          <a:xfrm>
            <a:off x="1732085" y="1913219"/>
            <a:ext cx="2743200" cy="1277786"/>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dirty="0">
                <a:latin typeface="Times New Roman" panose="02020603050405020304" pitchFamily="18" charset="0"/>
                <a:ea typeface="Calibri" panose="020F0502020204030204" pitchFamily="34" charset="0"/>
                <a:cs typeface="Times New Roman" panose="02020603050405020304" pitchFamily="18" charset="0"/>
              </a:rPr>
              <a:t>name of the site controller can be changed at any time by going to the ‘Rename Node</a:t>
            </a:r>
            <a:r>
              <a:rPr lang="en-GB"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V="1">
            <a:off x="3930162" y="1736481"/>
            <a:ext cx="4000500" cy="2439865"/>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096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6</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8" name="Picture 7" descr="C:\Users\JohnMartin\Desktop\Amerex Photographs\IMG_06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852" y="1217370"/>
            <a:ext cx="3806825" cy="2965450"/>
          </a:xfrm>
          <a:prstGeom prst="rect">
            <a:avLst/>
          </a:prstGeom>
          <a:noFill/>
          <a:ln>
            <a:noFill/>
          </a:ln>
        </p:spPr>
      </p:pic>
      <p:sp>
        <p:nvSpPr>
          <p:cNvPr id="2"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6"/>
          <p:cNvSpPr>
            <a:spLocks noChangeArrowheads="1"/>
          </p:cNvSpPr>
          <p:nvPr/>
        </p:nvSpPr>
        <p:spPr bwMode="auto">
          <a:xfrm>
            <a:off x="1796144" y="1167837"/>
            <a:ext cx="296713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Make a note of the last six digits of the MAC address of the node you wish to connect to the network and is to be re-programed.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796144" y="4271140"/>
            <a:ext cx="7119256" cy="685059"/>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The node address for the network is the last six digits of the MAC address;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In this case – ‘06A7AB’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768168" y="2776284"/>
            <a:ext cx="3265713" cy="1569660"/>
          </a:xfrm>
          <a:prstGeom prst="rect">
            <a:avLst/>
          </a:prstGeom>
        </p:spPr>
        <p:txBody>
          <a:bodyPr wrap="square">
            <a:spAutoFit/>
          </a:bodyPr>
          <a:lstStyle/>
          <a:p>
            <a:pPr lvl="0" defTabSz="914400" eaLnBrk="0" fontAlgn="base" hangingPunct="0">
              <a:spcBef>
                <a:spcPct val="0"/>
              </a:spcBef>
              <a:spcAft>
                <a:spcPct val="0"/>
              </a:spcAft>
            </a:pPr>
            <a:r>
              <a:rPr lang="en-GB" altLang="en-US" sz="1600" dirty="0">
                <a:latin typeface="Times New Roman" panose="02020603050405020304" pitchFamily="18" charset="0"/>
                <a:ea typeface="Calibri" panose="020F0502020204030204" pitchFamily="34" charset="0"/>
                <a:cs typeface="Times New Roman" panose="02020603050405020304" pitchFamily="18" charset="0"/>
              </a:rPr>
              <a:t>Make a note of the type of node it is </a:t>
            </a:r>
            <a:r>
              <a:rPr lang="en-GB" altLang="en-US" sz="1600" dirty="0" smtClean="0">
                <a:latin typeface="Times New Roman" panose="02020603050405020304" pitchFamily="18" charset="0"/>
                <a:ea typeface="Calibri" panose="020F0502020204030204" pitchFamily="34" charset="0"/>
                <a:cs typeface="Times New Roman" panose="02020603050405020304" pitchFamily="18" charset="0"/>
              </a:rPr>
              <a:t>(Model</a:t>
            </a:r>
            <a:r>
              <a:rPr lang="en-GB" altLang="en-US" sz="1600" dirty="0">
                <a:latin typeface="Times New Roman" panose="02020603050405020304" pitchFamily="18" charset="0"/>
                <a:ea typeface="Calibri" panose="020F0502020204030204" pitchFamily="34" charset="0"/>
                <a:cs typeface="Times New Roman" panose="02020603050405020304" pitchFamily="18" charset="0"/>
              </a:rPr>
              <a:t>: SM220</a:t>
            </a:r>
            <a:r>
              <a:rPr lang="en-GB" altLang="en-US" sz="1600" dirty="0" smtClean="0">
                <a:latin typeface="Times New Roman" panose="02020603050405020304" pitchFamily="18" charset="0"/>
                <a:ea typeface="Calibri" panose="020F0502020204030204" pitchFamily="34" charset="0"/>
                <a:cs typeface="Times New Roman" panose="02020603050405020304" pitchFamily="18" charset="0"/>
              </a:rPr>
              <a:t>).</a:t>
            </a:r>
            <a:r>
              <a:rPr lang="en-GB" alt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alt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endParaRPr lang="en-GB" altLang="en-US" sz="1600" dirty="0">
              <a:latin typeface="Times New Roman" panose="02020603050405020304" pitchFamily="18"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GB" altLang="en-US" sz="1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altLang="en-US" sz="1600" dirty="0">
                <a:latin typeface="Times New Roman" panose="02020603050405020304" pitchFamily="18" charset="0"/>
                <a:ea typeface="Calibri" panose="020F0502020204030204" pitchFamily="34" charset="0"/>
                <a:cs typeface="Times New Roman" panose="02020603050405020304" pitchFamily="18" charset="0"/>
              </a:rPr>
              <a:t>MAC address in this case;</a:t>
            </a:r>
            <a:endParaRPr lang="en-GB" altLang="en-US" sz="16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GB" altLang="en-US" sz="1600" dirty="0">
                <a:latin typeface="Times New Roman" panose="02020603050405020304" pitchFamily="18" charset="0"/>
                <a:ea typeface="Calibri" panose="020F0502020204030204" pitchFamily="34" charset="0"/>
                <a:cs typeface="Times New Roman" panose="02020603050405020304" pitchFamily="18" charset="0"/>
              </a:rPr>
              <a:t>001C2C1B2606A7AB</a:t>
            </a:r>
            <a:endParaRPr lang="en-GB" altLang="en-US" sz="1600" dirty="0">
              <a:latin typeface="Times New Roman" panose="02020603050405020304" pitchFamily="18" charset="0"/>
              <a:cs typeface="Times New Roman" panose="02020603050405020304" pitchFamily="18" charset="0"/>
            </a:endParaRPr>
          </a:p>
          <a:p>
            <a:pPr lvl="0">
              <a:defRPr/>
            </a:pPr>
            <a:endParaRPr lang="en-GB" altLang="en-US" sz="16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V="1">
            <a:off x="4917249" y="2393302"/>
            <a:ext cx="1716816" cy="56450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478694" y="2623906"/>
            <a:ext cx="2234682" cy="1114715"/>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97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7</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850559" y="1353108"/>
            <a:ext cx="4293441" cy="2770775"/>
          </a:xfrm>
          <a:prstGeom prst="rect">
            <a:avLst/>
          </a:prstGeom>
        </p:spPr>
      </p:pic>
      <p:sp>
        <p:nvSpPr>
          <p:cNvPr id="2" name="Rectangle 1"/>
          <p:cNvSpPr/>
          <p:nvPr/>
        </p:nvSpPr>
        <p:spPr>
          <a:xfrm>
            <a:off x="1765216" y="1129050"/>
            <a:ext cx="3085343" cy="2166875"/>
          </a:xfrm>
          <a:prstGeom prst="rect">
            <a:avLst/>
          </a:prstGeom>
        </p:spPr>
        <p:txBody>
          <a:bodyPr wrap="square">
            <a:spAutoFit/>
          </a:bodyPr>
          <a:lstStyle/>
          <a:p>
            <a:pPr>
              <a:lnSpc>
                <a:spcPct val="107000"/>
              </a:lnSpc>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Finding a Node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If the node does not appear automatically in the Node View window of Portal, use the Broadcast PING icon to locate the node(s) on the network.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V="1">
            <a:off x="4535666" y="1616853"/>
            <a:ext cx="720620" cy="69034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0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8</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14500" y="1592303"/>
            <a:ext cx="2668465" cy="2031325"/>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Once the node has been correctly identified, in this case </a:t>
            </a:r>
            <a:r>
              <a:rPr lang="en-GB" i="1" dirty="0">
                <a:latin typeface="Times New Roman" panose="02020603050405020304" pitchFamily="18" charset="0"/>
                <a:ea typeface="Calibri" panose="020F0502020204030204" pitchFamily="34" charset="0"/>
              </a:rPr>
              <a:t>Node 8</a:t>
            </a:r>
            <a:r>
              <a:rPr lang="en-GB" dirty="0">
                <a:latin typeface="Times New Roman" panose="02020603050405020304" pitchFamily="18" charset="0"/>
                <a:ea typeface="Calibri" panose="020F0502020204030204" pitchFamily="34" charset="0"/>
              </a:rPr>
              <a:t> with a network address of </a:t>
            </a:r>
            <a:r>
              <a:rPr lang="en-GB" i="1" dirty="0">
                <a:latin typeface="Times New Roman" panose="02020603050405020304" pitchFamily="18" charset="0"/>
                <a:ea typeface="Calibri" panose="020F0502020204030204" pitchFamily="34" charset="0"/>
              </a:rPr>
              <a:t>06A7AB</a:t>
            </a:r>
            <a:r>
              <a:rPr lang="en-GB" dirty="0">
                <a:latin typeface="Times New Roman" panose="02020603050405020304" pitchFamily="18" charset="0"/>
                <a:ea typeface="Calibri" panose="020F0502020204030204" pitchFamily="34" charset="0"/>
              </a:rPr>
              <a:t> the </a:t>
            </a:r>
            <a:r>
              <a:rPr lang="en-GB" dirty="0" smtClean="0">
                <a:latin typeface="Times New Roman" panose="02020603050405020304" pitchFamily="18" charset="0"/>
                <a:ea typeface="Calibri" panose="020F0502020204030204" pitchFamily="34" charset="0"/>
              </a:rPr>
              <a:t>programming of the node </a:t>
            </a:r>
            <a:r>
              <a:rPr lang="en-GB" dirty="0">
                <a:latin typeface="Times New Roman" panose="02020603050405020304" pitchFamily="18" charset="0"/>
                <a:ea typeface="Calibri" panose="020F0502020204030204" pitchFamily="34" charset="0"/>
              </a:rPr>
              <a:t>can commence.</a:t>
            </a:r>
            <a:endParaRPr lang="en-GB"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409342" y="1397976"/>
            <a:ext cx="4734658" cy="2914639"/>
          </a:xfrm>
          <a:prstGeom prst="rect">
            <a:avLst/>
          </a:prstGeom>
        </p:spPr>
      </p:pic>
      <p:cxnSp>
        <p:nvCxnSpPr>
          <p:cNvPr id="8" name="Straight Arrow Connector 7"/>
          <p:cNvCxnSpPr/>
          <p:nvPr/>
        </p:nvCxnSpPr>
        <p:spPr>
          <a:xfrm flipV="1">
            <a:off x="3741127" y="2140927"/>
            <a:ext cx="729761" cy="34729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1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9</a:t>
            </a:fld>
            <a:endParaRPr lang="en-US" dirty="0"/>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747471" y="1397976"/>
            <a:ext cx="2661871" cy="2990499"/>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here </a:t>
            </a:r>
            <a:r>
              <a:rPr lang="en-GB" sz="1600" dirty="0">
                <a:latin typeface="Times New Roman" panose="02020603050405020304" pitchFamily="18" charset="0"/>
                <a:ea typeface="Calibri" panose="020F0502020204030204" pitchFamily="34" charset="0"/>
                <a:cs typeface="Times New Roman" panose="02020603050405020304" pitchFamily="18" charset="0"/>
              </a:rPr>
              <a:t>is no entry in the ‘Device Image’ section of the ‘Node View’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window. </a:t>
            </a: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Only </a:t>
            </a:r>
            <a:r>
              <a:rPr lang="en-GB" sz="1600" dirty="0">
                <a:latin typeface="Times New Roman" panose="02020603050405020304" pitchFamily="18" charset="0"/>
                <a:ea typeface="Calibri" panose="020F0502020204030204" pitchFamily="34" charset="0"/>
                <a:cs typeface="Times New Roman" panose="02020603050405020304" pitchFamily="18" charset="0"/>
              </a:rPr>
              <a:t>when a ‘</a:t>
            </a:r>
            <a:r>
              <a:rPr lang="en-GB" sz="1600" i="1" dirty="0">
                <a:latin typeface="Times New Roman" panose="02020603050405020304" pitchFamily="18" charset="0"/>
                <a:ea typeface="Calibri" panose="020F0502020204030204" pitchFamily="34" charset="0"/>
                <a:cs typeface="Times New Roman" panose="02020603050405020304" pitchFamily="18" charset="0"/>
              </a:rPr>
              <a:t>snappy Image’</a:t>
            </a:r>
            <a:r>
              <a:rPr lang="en-GB" sz="1600" dirty="0">
                <a:latin typeface="Times New Roman" panose="02020603050405020304" pitchFamily="18" charset="0"/>
                <a:ea typeface="Calibri" panose="020F0502020204030204" pitchFamily="34" charset="0"/>
                <a:cs typeface="Times New Roman" panose="02020603050405020304" pitchFamily="18" charset="0"/>
              </a:rPr>
              <a:t> has been loaded into the node will there be an entry in this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column</a:t>
            </a:r>
            <a:r>
              <a:rPr lang="en-GB" sz="1600" dirty="0">
                <a:latin typeface="Times New Roman" panose="02020603050405020304" pitchFamily="18" charset="0"/>
                <a:ea typeface="Calibri" panose="020F0502020204030204" pitchFamily="34" charset="0"/>
                <a:cs typeface="Times New Roman" panose="02020603050405020304" pitchFamily="18" charset="0"/>
              </a:rPr>
              <a:t>.</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409342" y="1397976"/>
            <a:ext cx="4734658" cy="2914639"/>
          </a:xfrm>
          <a:prstGeom prst="rect">
            <a:avLst/>
          </a:prstGeom>
        </p:spPr>
      </p:pic>
      <p:cxnSp>
        <p:nvCxnSpPr>
          <p:cNvPr id="8" name="Straight Arrow Connector 7"/>
          <p:cNvCxnSpPr/>
          <p:nvPr/>
        </p:nvCxnSpPr>
        <p:spPr>
          <a:xfrm>
            <a:off x="3745523" y="2039815"/>
            <a:ext cx="1463919" cy="10111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32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5911</TotalTime>
  <Words>1552</Words>
  <Application>Microsoft Office PowerPoint</Application>
  <PresentationFormat>Custom</PresentationFormat>
  <Paragraphs>330</Paragraphs>
  <Slides>36</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Gotham-Book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cineviz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razor</dc:creator>
  <cp:lastModifiedBy>John Martin Allison</cp:lastModifiedBy>
  <cp:revision>109</cp:revision>
  <dcterms:created xsi:type="dcterms:W3CDTF">2015-01-28T15:31:41Z</dcterms:created>
  <dcterms:modified xsi:type="dcterms:W3CDTF">2016-10-17T07:35:47Z</dcterms:modified>
</cp:coreProperties>
</file>