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41"/>
  </p:notesMasterIdLst>
  <p:handoutMasterIdLst>
    <p:handoutMasterId r:id="rId42"/>
  </p:handoutMasterIdLst>
  <p:sldIdLst>
    <p:sldId id="256" r:id="rId2"/>
    <p:sldId id="280" r:id="rId3"/>
    <p:sldId id="275" r:id="rId4"/>
    <p:sldId id="335" r:id="rId5"/>
    <p:sldId id="343" r:id="rId6"/>
    <p:sldId id="346" r:id="rId7"/>
    <p:sldId id="344" r:id="rId8"/>
    <p:sldId id="349" r:id="rId9"/>
    <p:sldId id="375" r:id="rId10"/>
    <p:sldId id="376" r:id="rId11"/>
    <p:sldId id="377" r:id="rId12"/>
    <p:sldId id="378" r:id="rId13"/>
    <p:sldId id="379" r:id="rId14"/>
    <p:sldId id="354" r:id="rId15"/>
    <p:sldId id="353" r:id="rId16"/>
    <p:sldId id="352" r:id="rId17"/>
    <p:sldId id="382" r:id="rId18"/>
    <p:sldId id="381" r:id="rId19"/>
    <p:sldId id="380" r:id="rId20"/>
    <p:sldId id="383" r:id="rId21"/>
    <p:sldId id="384" r:id="rId22"/>
    <p:sldId id="355" r:id="rId23"/>
    <p:sldId id="372" r:id="rId24"/>
    <p:sldId id="347" r:id="rId25"/>
    <p:sldId id="356" r:id="rId26"/>
    <p:sldId id="358" r:id="rId27"/>
    <p:sldId id="362" r:id="rId28"/>
    <p:sldId id="360" r:id="rId29"/>
    <p:sldId id="361" r:id="rId30"/>
    <p:sldId id="359" r:id="rId31"/>
    <p:sldId id="357" r:id="rId32"/>
    <p:sldId id="365" r:id="rId33"/>
    <p:sldId id="368" r:id="rId34"/>
    <p:sldId id="367" r:id="rId35"/>
    <p:sldId id="373" r:id="rId36"/>
    <p:sldId id="371" r:id="rId37"/>
    <p:sldId id="374" r:id="rId38"/>
    <p:sldId id="317" r:id="rId39"/>
    <p:sldId id="260" r:id="rId4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73">
          <p15:clr>
            <a:srgbClr val="A4A3A4"/>
          </p15:clr>
        </p15:guide>
        <p15:guide id="3" pos="11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1" autoAdjust="0"/>
  </p:normalViewPr>
  <p:slideViewPr>
    <p:cSldViewPr snapToGrid="0" snapToObjects="1" showGuides="1">
      <p:cViewPr>
        <p:scale>
          <a:sx n="66" d="100"/>
          <a:sy n="66" d="100"/>
        </p:scale>
        <p:origin x="19" y="250"/>
      </p:cViewPr>
      <p:guideLst>
        <p:guide orient="horz" pos="1622"/>
        <p:guide pos="273"/>
        <p:guide pos="1100"/>
      </p:guideLst>
    </p:cSldViewPr>
  </p:slideViewPr>
  <p:notesTextViewPr>
    <p:cViewPr>
      <p:scale>
        <a:sx n="100" d="100"/>
        <a:sy n="100" d="100"/>
      </p:scale>
      <p:origin x="0" y="0"/>
    </p:cViewPr>
  </p:notesTextViewPr>
  <p:sorterViewPr>
    <p:cViewPr varScale="1">
      <p:scale>
        <a:sx n="100" d="100"/>
        <a:sy n="100" d="100"/>
      </p:scale>
      <p:origin x="0" y="-4526"/>
    </p:cViewPr>
  </p:sorterViewPr>
  <p:notesViewPr>
    <p:cSldViewPr snapToGrid="0" snapToObjects="1">
      <p:cViewPr varScale="1">
        <p:scale>
          <a:sx n="47" d="100"/>
          <a:sy n="47" d="100"/>
        </p:scale>
        <p:origin x="271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6CFCBD-BBB2-6C4B-A1D9-A14E4E1F9D10}" type="datetimeFigureOut">
              <a:rPr lang="en-US" smtClean="0"/>
              <a:t>10/16/2016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B08BAB-6012-B34B-82D7-C9793B1AA1B5}" type="slidenum">
              <a:rPr lang="en-US" smtClean="0"/>
              <a:t>‹#›</a:t>
            </a:fld>
            <a:endParaRPr lang="en-US"/>
          </a:p>
        </p:txBody>
      </p:sp>
    </p:spTree>
    <p:extLst>
      <p:ext uri="{BB962C8B-B14F-4D97-AF65-F5344CB8AC3E}">
        <p14:creationId xmlns:p14="http://schemas.microsoft.com/office/powerpoint/2010/main" val="2432165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91BF5-0E79-C142-A52B-67F6D111FCE0}" type="datetimeFigureOut">
              <a:rPr lang="en-US" smtClean="0"/>
              <a:t>10/16/2016</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FC4B9-C6CE-2D43-B86A-958C77E0ECDC}" type="slidenum">
              <a:rPr lang="en-US" smtClean="0"/>
              <a:t>‹#›</a:t>
            </a:fld>
            <a:endParaRPr lang="en-US"/>
          </a:p>
        </p:txBody>
      </p:sp>
    </p:spTree>
    <p:extLst>
      <p:ext uri="{BB962C8B-B14F-4D97-AF65-F5344CB8AC3E}">
        <p14:creationId xmlns:p14="http://schemas.microsoft.com/office/powerpoint/2010/main" val="1356913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ea typeface="Calibri" panose="020F0502020204030204" pitchFamily="34" charset="0"/>
                <a:cs typeface="Times New Roman" panose="02020603050405020304" pitchFamily="18" charset="0"/>
              </a:rPr>
              <a:t>Note – Before carrying out any changes, additions, modifications etc., to the site controller programming we recommend you carry out the following.</a:t>
            </a:r>
            <a:endParaRPr lang="en-GB" sz="1200"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4</a:t>
            </a:fld>
            <a:endParaRPr lang="en-US"/>
          </a:p>
        </p:txBody>
      </p:sp>
    </p:spTree>
    <p:extLst>
      <p:ext uri="{BB962C8B-B14F-4D97-AF65-F5344CB8AC3E}">
        <p14:creationId xmlns:p14="http://schemas.microsoft.com/office/powerpoint/2010/main" val="21002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 the</a:t>
            </a:r>
            <a:r>
              <a:rPr lang="en-GB" baseline="0" dirty="0" smtClean="0"/>
              <a:t> supervisor program should have been activated during the previous slide show</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5</a:t>
            </a:fld>
            <a:endParaRPr lang="en-US"/>
          </a:p>
        </p:txBody>
      </p:sp>
    </p:spTree>
    <p:extLst>
      <p:ext uri="{BB962C8B-B14F-4D97-AF65-F5344CB8AC3E}">
        <p14:creationId xmlns:p14="http://schemas.microsoft.com/office/powerpoint/2010/main" val="79468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Opening notepad ++ allows the three files </a:t>
            </a:r>
            <a:r>
              <a:rPr lang="en-GB" dirty="0" err="1" smtClean="0"/>
              <a:t>filechecker</a:t>
            </a:r>
            <a:r>
              <a:rPr lang="en-GB" dirty="0" smtClean="0"/>
              <a:t>, </a:t>
            </a:r>
            <a:r>
              <a:rPr lang="en-GB" dirty="0" err="1" smtClean="0"/>
              <a:t>fileprep</a:t>
            </a:r>
            <a:r>
              <a:rPr lang="en-GB" dirty="0" smtClean="0"/>
              <a:t> and </a:t>
            </a:r>
            <a:r>
              <a:rPr lang="en-GB" dirty="0" err="1" smtClean="0"/>
              <a:t>myUseMain</a:t>
            </a:r>
            <a:r>
              <a:rPr lang="en-GB" baseline="0" dirty="0" smtClean="0"/>
              <a:t> to be copied into the site controller</a:t>
            </a:r>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8</a:t>
            </a:fld>
            <a:endParaRPr lang="en-US"/>
          </a:p>
        </p:txBody>
      </p:sp>
    </p:spTree>
    <p:extLst>
      <p:ext uri="{BB962C8B-B14F-4D97-AF65-F5344CB8AC3E}">
        <p14:creationId xmlns:p14="http://schemas.microsoft.com/office/powerpoint/2010/main" val="335601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called ours Site  Controller</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26</a:t>
            </a:fld>
            <a:endParaRPr lang="en-US"/>
          </a:p>
        </p:txBody>
      </p:sp>
    </p:spTree>
    <p:extLst>
      <p:ext uri="{BB962C8B-B14F-4D97-AF65-F5344CB8AC3E}">
        <p14:creationId xmlns:p14="http://schemas.microsoft.com/office/powerpoint/2010/main" val="50350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recommend </a:t>
            </a:r>
            <a:r>
              <a:rPr lang="en-GB" sz="1200" i="1" kern="1200" dirty="0" smtClean="0">
                <a:solidFill>
                  <a:schemeClr val="tx1"/>
                </a:solidFill>
                <a:effectLst/>
                <a:latin typeface="+mn-lt"/>
                <a:ea typeface="+mn-ea"/>
                <a:cs typeface="+mn-cs"/>
              </a:rPr>
              <a:t>filechecker.py</a:t>
            </a:r>
            <a:r>
              <a:rPr lang="en-GB" sz="1200" kern="1200" dirty="0" smtClean="0">
                <a:solidFill>
                  <a:schemeClr val="tx1"/>
                </a:solidFill>
                <a:effectLst/>
                <a:latin typeface="+mn-lt"/>
                <a:ea typeface="+mn-ea"/>
                <a:cs typeface="+mn-cs"/>
              </a:rPr>
              <a:t> is run after loading the node information as described in the new node procedure manual.</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36</a:t>
            </a:fld>
            <a:endParaRPr lang="en-US"/>
          </a:p>
        </p:txBody>
      </p:sp>
    </p:spTree>
    <p:extLst>
      <p:ext uri="{BB962C8B-B14F-4D97-AF65-F5344CB8AC3E}">
        <p14:creationId xmlns:p14="http://schemas.microsoft.com/office/powerpoint/2010/main" val="282639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Times New Roman" panose="02020603050405020304" pitchFamily="18" charset="0"/>
                <a:ea typeface="Calibri" panose="020F0502020204030204" pitchFamily="34" charset="0"/>
                <a:cs typeface="Times New Roman" panose="02020603050405020304" pitchFamily="18" charset="0"/>
              </a:rPr>
              <a:t>Note</a:t>
            </a:r>
            <a:r>
              <a:rPr lang="en-GB" sz="1200" baseline="0" dirty="0" smtClean="0">
                <a:latin typeface="Times New Roman" panose="02020603050405020304" pitchFamily="18" charset="0"/>
                <a:ea typeface="Calibri" panose="020F0502020204030204" pitchFamily="34" charset="0"/>
                <a:cs typeface="Times New Roman" panose="02020603050405020304" pitchFamily="18" charset="0"/>
              </a:rPr>
              <a:t> - </a:t>
            </a:r>
            <a:r>
              <a:rPr lang="en-GB" sz="1200" dirty="0" smtClean="0">
                <a:latin typeface="Times New Roman" panose="02020603050405020304" pitchFamily="18" charset="0"/>
                <a:ea typeface="Calibri" panose="020F0502020204030204" pitchFamily="34" charset="0"/>
                <a:cs typeface="Times New Roman" panose="02020603050405020304" pitchFamily="18" charset="0"/>
              </a:rPr>
              <a:t> the supervisor routine must be stopped and restarted before and after any changes are made to the site controller systems. </a:t>
            </a:r>
          </a:p>
          <a:p>
            <a:endParaRPr lang="en-GB" dirty="0"/>
          </a:p>
        </p:txBody>
      </p:sp>
      <p:sp>
        <p:nvSpPr>
          <p:cNvPr id="4" name="Slide Number Placeholder 3"/>
          <p:cNvSpPr>
            <a:spLocks noGrp="1"/>
          </p:cNvSpPr>
          <p:nvPr>
            <p:ph type="sldNum" sz="quarter" idx="10"/>
          </p:nvPr>
        </p:nvSpPr>
        <p:spPr/>
        <p:txBody>
          <a:bodyPr/>
          <a:lstStyle/>
          <a:p>
            <a:fld id="{41CFC4B9-C6CE-2D43-B86A-958C77E0ECDC}" type="slidenum">
              <a:rPr lang="en-US" smtClean="0"/>
              <a:t>37</a:t>
            </a:fld>
            <a:endParaRPr lang="en-US"/>
          </a:p>
        </p:txBody>
      </p:sp>
    </p:spTree>
    <p:extLst>
      <p:ext uri="{BB962C8B-B14F-4D97-AF65-F5344CB8AC3E}">
        <p14:creationId xmlns:p14="http://schemas.microsoft.com/office/powerpoint/2010/main" val="22634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t>
            </a:r>
            <a:r>
              <a:rPr lang="en-GB" baseline="0" smtClean="0"/>
              <a:t>– </a:t>
            </a:r>
            <a:endParaRPr lang="en-GB"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CFC4B9-C6CE-2D43-B86A-958C77E0ECDC}" type="slidenum">
              <a:rPr lang="en-US" smtClean="0"/>
              <a:t>38</a:t>
            </a:fld>
            <a:endParaRPr lang="en-US"/>
          </a:p>
        </p:txBody>
      </p:sp>
    </p:spTree>
    <p:extLst>
      <p:ext uri="{BB962C8B-B14F-4D97-AF65-F5344CB8AC3E}">
        <p14:creationId xmlns:p14="http://schemas.microsoft.com/office/powerpoint/2010/main" val="75774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2"/>
          </a:xfrm>
          <a:prstGeom prst="rect">
            <a:avLst/>
          </a:prstGeom>
        </p:spPr>
      </p:pic>
      <p:sp>
        <p:nvSpPr>
          <p:cNvPr id="2" name="Title 1"/>
          <p:cNvSpPr>
            <a:spLocks noGrp="1"/>
          </p:cNvSpPr>
          <p:nvPr>
            <p:ph type="ctrTitle"/>
          </p:nvPr>
        </p:nvSpPr>
        <p:spPr>
          <a:xfrm>
            <a:off x="3124200" y="3374486"/>
            <a:ext cx="5766010" cy="1103540"/>
          </a:xfrm>
        </p:spPr>
        <p:txBody>
          <a:bodyPr>
            <a:normAutofit/>
          </a:bodyPr>
          <a:lstStyle>
            <a:lvl1pPr>
              <a:defRPr sz="32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4806238"/>
            <a:ext cx="2133600" cy="274097"/>
          </a:xfrm>
          <a:prstGeom prst="rect">
            <a:avLst/>
          </a:prstGeom>
        </p:spPr>
        <p:txBody>
          <a:bodyPr/>
          <a:lstStyle>
            <a:lvl1pPr>
              <a:defRPr>
                <a:solidFill>
                  <a:schemeClr val="bg1"/>
                </a:solidFill>
              </a:defRPr>
            </a:lvl1pPr>
          </a:lstStyle>
          <a:p>
            <a:fld id="{063DFF7B-2400-8E4D-B756-2443618E92DE}" type="datetime1">
              <a:rPr lang="en-US" smtClean="0"/>
              <a:t>10/16/2016</a:t>
            </a:fld>
            <a:endParaRPr lang="en-US" dirty="0"/>
          </a:p>
        </p:txBody>
      </p:sp>
    </p:spTree>
    <p:extLst>
      <p:ext uri="{BB962C8B-B14F-4D97-AF65-F5344CB8AC3E}">
        <p14:creationId xmlns:p14="http://schemas.microsoft.com/office/powerpoint/2010/main" val="382497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peter Title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3"/>
            <a:ext cx="9138927" cy="5145216"/>
          </a:xfrm>
          <a:prstGeom prst="rect">
            <a:avLst/>
          </a:prstGeom>
        </p:spPr>
      </p:pic>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7" name="Text Placeholder 4"/>
          <p:cNvSpPr>
            <a:spLocks noGrp="1"/>
          </p:cNvSpPr>
          <p:nvPr>
            <p:ph type="body" sz="quarter" idx="3" hasCustomPrompt="1"/>
          </p:nvPr>
        </p:nvSpPr>
        <p:spPr>
          <a:xfrm>
            <a:off x="2590800" y="496384"/>
            <a:ext cx="6096000" cy="480266"/>
          </a:xfrm>
        </p:spPr>
        <p:txBody>
          <a:bodyPr anchor="b"/>
          <a:lstStyle>
            <a:lvl1pPr marL="0" indent="0">
              <a:buNone/>
              <a:defRPr sz="2400" b="1" baseline="0">
                <a:solidFill>
                  <a:srgbClr val="E600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Chapter Title</a:t>
            </a:r>
          </a:p>
        </p:txBody>
      </p:sp>
      <p:sp>
        <p:nvSpPr>
          <p:cNvPr id="8" name="Content Placeholder 5"/>
          <p:cNvSpPr>
            <a:spLocks noGrp="1"/>
          </p:cNvSpPr>
          <p:nvPr>
            <p:ph sz="quarter" idx="4"/>
          </p:nvPr>
        </p:nvSpPr>
        <p:spPr>
          <a:xfrm>
            <a:off x="2590800" y="976650"/>
            <a:ext cx="6096000" cy="3405208"/>
          </a:xfrm>
        </p:spPr>
        <p:txBody>
          <a:bodyPr>
            <a:normAutofit/>
          </a:bodyPr>
          <a:lstStyle>
            <a:lvl1pPr>
              <a:defRPr sz="2000" b="1"/>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37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descr="TAG_PPT_TEMPLATE_chapter_01-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8928" cy="5148263"/>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E60023"/>
                </a:solidFill>
              </a:defRPr>
            </a:lvl1pPr>
          </a:lstStyle>
          <a:p>
            <a:r>
              <a:rPr lang="en-US" dirty="0" smtClean="0"/>
              <a:t>Page Title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DA496-7944-1B44-9047-47D299EDA82F}" type="slidenum">
              <a:rPr lang="en-US" smtClean="0"/>
              <a:t>‹#›</a:t>
            </a:fld>
            <a:endParaRPr lang="en-US"/>
          </a:p>
        </p:txBody>
      </p:sp>
      <p:sp>
        <p:nvSpPr>
          <p:cNvPr id="8" name="Content Placeholder 5"/>
          <p:cNvSpPr>
            <a:spLocks noGrp="1"/>
          </p:cNvSpPr>
          <p:nvPr>
            <p:ph sz="quarter" idx="4"/>
          </p:nvPr>
        </p:nvSpPr>
        <p:spPr>
          <a:xfrm>
            <a:off x="457200" y="1201262"/>
            <a:ext cx="8229600" cy="3180596"/>
          </a:xfr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1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er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91"/>
            <a:ext cx="9143998" cy="5148071"/>
          </a:xfrm>
          <a:prstGeom prst="rect">
            <a:avLst/>
          </a:prstGeom>
        </p:spPr>
      </p:pic>
    </p:spTree>
    <p:extLst>
      <p:ext uri="{BB962C8B-B14F-4D97-AF65-F5344CB8AC3E}">
        <p14:creationId xmlns:p14="http://schemas.microsoft.com/office/powerpoint/2010/main" val="76776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endParaRPr lang="en-US" dirty="0"/>
          </a:p>
        </p:txBody>
      </p:sp>
    </p:spTree>
    <p:extLst>
      <p:ext uri="{BB962C8B-B14F-4D97-AF65-F5344CB8AC3E}">
        <p14:creationId xmlns:p14="http://schemas.microsoft.com/office/powerpoint/2010/main" val="35192741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Training%20presentation%20-%20Introduction.ppt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84329" y="3233216"/>
            <a:ext cx="3973930" cy="1238661"/>
          </a:xfrm>
          <a:prstGeom prst="rect">
            <a:avLst/>
          </a:prstGeom>
        </p:spPr>
      </p:pic>
    </p:spTree>
    <p:extLst>
      <p:ext uri="{BB962C8B-B14F-4D97-AF65-F5344CB8AC3E}">
        <p14:creationId xmlns:p14="http://schemas.microsoft.com/office/powerpoint/2010/main" val="259323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33104" y="976650"/>
            <a:ext cx="6057900" cy="3407569"/>
          </a:xfrm>
          <a:prstGeom prst="rect">
            <a:avLst/>
          </a:prstGeom>
        </p:spPr>
      </p:pic>
      <p:sp>
        <p:nvSpPr>
          <p:cNvPr id="5" name="Slide Number Placeholder 4"/>
          <p:cNvSpPr>
            <a:spLocks noGrp="1"/>
          </p:cNvSpPr>
          <p:nvPr>
            <p:ph type="sldNum" sz="quarter" idx="12"/>
          </p:nvPr>
        </p:nvSpPr>
        <p:spPr/>
        <p:txBody>
          <a:bodyPr/>
          <a:lstStyle/>
          <a:p>
            <a:fld id="{829DA496-7944-1B44-9047-47D299EDA82F}" type="slidenum">
              <a:rPr lang="en-US" smtClean="0"/>
              <a:t>10</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5" y="1136670"/>
            <a:ext cx="2560899" cy="3583225"/>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Folders must now be created.</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mk</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times in the editor window and press enter.</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Now type the ls command and you will see times folder (in blue) has been created.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4062714" y="3177540"/>
            <a:ext cx="1347486" cy="510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206240" y="4061460"/>
            <a:ext cx="281940" cy="369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4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8180" y="1087733"/>
            <a:ext cx="5524500" cy="3250587"/>
          </a:xfrm>
          <a:prstGeom prst="rect">
            <a:avLst/>
          </a:prstGeom>
        </p:spPr>
      </p:pic>
      <p:sp>
        <p:nvSpPr>
          <p:cNvPr id="5" name="Slide Number Placeholder 4"/>
          <p:cNvSpPr>
            <a:spLocks noGrp="1"/>
          </p:cNvSpPr>
          <p:nvPr>
            <p:ph type="sldNum" sz="quarter" idx="12"/>
          </p:nvPr>
        </p:nvSpPr>
        <p:spPr/>
        <p:txBody>
          <a:bodyPr/>
          <a:lstStyle/>
          <a:p>
            <a:fld id="{829DA496-7944-1B44-9047-47D299EDA82F}" type="slidenum">
              <a:rPr lang="en-US" smtClean="0"/>
              <a:t>11</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5" y="1136670"/>
            <a:ext cx="2560899" cy="4110164"/>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Folders must now be created.</a:t>
            </a: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Carry out the same procedure for nodes and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revNodes</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mk</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nodes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in the editor window and press enter.</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Now type the ls command and you will see nodes and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revNodes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folder (in blue) has been created.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4062714" y="3430927"/>
            <a:ext cx="966486" cy="2952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206240" y="4061460"/>
            <a:ext cx="281940" cy="369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55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0" y="896199"/>
            <a:ext cx="6811433" cy="3831431"/>
          </a:xfrm>
          <a:prstGeom prst="rect">
            <a:avLst/>
          </a:prstGeom>
        </p:spPr>
      </p:pic>
      <p:sp>
        <p:nvSpPr>
          <p:cNvPr id="5" name="Slide Number Placeholder 4"/>
          <p:cNvSpPr>
            <a:spLocks noGrp="1"/>
          </p:cNvSpPr>
          <p:nvPr>
            <p:ph type="sldNum" sz="quarter" idx="12"/>
          </p:nvPr>
        </p:nvSpPr>
        <p:spPr/>
        <p:txBody>
          <a:bodyPr/>
          <a:lstStyle/>
          <a:p>
            <a:fld id="{829DA496-7944-1B44-9047-47D299EDA82F}" type="slidenum">
              <a:rPr lang="en-US" smtClean="0"/>
              <a:t>12</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5" y="1431310"/>
            <a:ext cx="2560899" cy="1738938"/>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Files must now be copied into the Snap folder.</a:t>
            </a: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in the editor window </a:t>
            </a:r>
          </a:p>
          <a:p>
            <a:pPr>
              <a:lnSpc>
                <a:spcPct val="107000"/>
              </a:lnSpc>
              <a:spcAft>
                <a:spcPts val="0"/>
              </a:spcAft>
            </a:pP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nano</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 filechecker.py</a:t>
            </a: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Arrow Connector 9"/>
          <p:cNvCxnSpPr/>
          <p:nvPr/>
        </p:nvCxnSpPr>
        <p:spPr>
          <a:xfrm>
            <a:off x="4025257" y="2749393"/>
            <a:ext cx="1273183" cy="1555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4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13</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5" y="1431310"/>
            <a:ext cx="2560899" cy="3615798"/>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nano</a:t>
            </a:r>
            <a:r>
              <a:rPr lang="en-GB" dirty="0" smtClean="0">
                <a:latin typeface="Times New Roman" panose="02020603050405020304" pitchFamily="18" charset="0"/>
                <a:ea typeface="Calibri" panose="020F0502020204030204" pitchFamily="34" charset="0"/>
                <a:cs typeface="Times New Roman" panose="02020603050405020304" pitchFamily="18" charset="0"/>
              </a:rPr>
              <a:t> editor window will appear.</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By using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NotePad</a:t>
            </a:r>
            <a:r>
              <a:rPr lang="en-GB" dirty="0" smtClean="0">
                <a:latin typeface="Times New Roman" panose="02020603050405020304" pitchFamily="18" charset="0"/>
                <a:ea typeface="Calibri" panose="020F0502020204030204" pitchFamily="34" charset="0"/>
                <a:cs typeface="Times New Roman" panose="02020603050405020304" pitchFamily="18" charset="0"/>
              </a:rPr>
              <a:t> ++ locate the folder where you have saved the three files ‘filechecker.py’, ‘fileprep.py’ and ‘myUsermain.py’ </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614087" y="770301"/>
            <a:ext cx="7480401" cy="4207726"/>
          </a:xfrm>
          <a:prstGeom prst="rect">
            <a:avLst/>
          </a:prstGeom>
        </p:spPr>
      </p:pic>
    </p:spTree>
    <p:extLst>
      <p:ext uri="{BB962C8B-B14F-4D97-AF65-F5344CB8AC3E}">
        <p14:creationId xmlns:p14="http://schemas.microsoft.com/office/powerpoint/2010/main" val="3533284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14</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stretch>
            <a:fillRect/>
          </a:stretch>
        </p:blipFill>
        <p:spPr>
          <a:xfrm>
            <a:off x="4442084" y="1015833"/>
            <a:ext cx="6089845" cy="3425538"/>
          </a:xfrm>
          <a:prstGeom prst="rect">
            <a:avLst/>
          </a:prstGeom>
        </p:spPr>
      </p:pic>
      <p:sp>
        <p:nvSpPr>
          <p:cNvPr id="10" name="Rectangle 9"/>
          <p:cNvSpPr/>
          <p:nvPr/>
        </p:nvSpPr>
        <p:spPr>
          <a:xfrm>
            <a:off x="1872205" y="1431310"/>
            <a:ext cx="2560899" cy="2726708"/>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Open the file ‘filechecker.py’ as shown.</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Click on edit tab and the select all.</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3152654" y="1251857"/>
            <a:ext cx="1364917" cy="13500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152654" y="1817914"/>
            <a:ext cx="1289430" cy="7839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07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15</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a:picLocks noChangeAspect="1"/>
          </p:cNvPicPr>
          <p:nvPr/>
        </p:nvPicPr>
        <p:blipFill>
          <a:blip r:embed="rId2"/>
          <a:stretch>
            <a:fillRect/>
          </a:stretch>
        </p:blipFill>
        <p:spPr>
          <a:xfrm>
            <a:off x="4173220" y="1371600"/>
            <a:ext cx="5066453" cy="2849880"/>
          </a:xfrm>
          <a:prstGeom prst="rect">
            <a:avLst/>
          </a:prstGeom>
        </p:spPr>
      </p:pic>
      <p:sp>
        <p:nvSpPr>
          <p:cNvPr id="11" name="Rectangle 10"/>
          <p:cNvSpPr/>
          <p:nvPr/>
        </p:nvSpPr>
        <p:spPr>
          <a:xfrm>
            <a:off x="1948405" y="2025912"/>
            <a:ext cx="2560899" cy="1541256"/>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Click on copy</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a:xfrm flipV="1">
            <a:off x="3385457" y="1817914"/>
            <a:ext cx="1056627" cy="391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16</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2"/>
          <a:stretch>
            <a:fillRect/>
          </a:stretch>
        </p:blipFill>
        <p:spPr>
          <a:xfrm>
            <a:off x="4770120" y="976650"/>
            <a:ext cx="6507480" cy="3660458"/>
          </a:xfrm>
          <a:prstGeom prst="rect">
            <a:avLst/>
          </a:prstGeom>
        </p:spPr>
      </p:pic>
      <p:sp>
        <p:nvSpPr>
          <p:cNvPr id="4" name="Rectangle 3"/>
          <p:cNvSpPr/>
          <p:nvPr/>
        </p:nvSpPr>
        <p:spPr>
          <a:xfrm>
            <a:off x="1837741" y="1717040"/>
            <a:ext cx="2565530" cy="685059"/>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In Tera Term click on Edit tab and then Paste.</a:t>
            </a:r>
          </a:p>
        </p:txBody>
      </p:sp>
    </p:spTree>
    <p:extLst>
      <p:ext uri="{BB962C8B-B14F-4D97-AF65-F5344CB8AC3E}">
        <p14:creationId xmlns:p14="http://schemas.microsoft.com/office/powerpoint/2010/main" val="344220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17</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2"/>
          <a:stretch>
            <a:fillRect/>
          </a:stretch>
        </p:blipFill>
        <p:spPr>
          <a:xfrm>
            <a:off x="4818017" y="983134"/>
            <a:ext cx="6019800" cy="3386138"/>
          </a:xfrm>
          <a:prstGeom prst="rect">
            <a:avLst/>
          </a:prstGeom>
        </p:spPr>
      </p:pic>
      <p:sp>
        <p:nvSpPr>
          <p:cNvPr id="9" name="Rectangle 8"/>
          <p:cNvSpPr/>
          <p:nvPr/>
        </p:nvSpPr>
        <p:spPr>
          <a:xfrm>
            <a:off x="1872205" y="1431310"/>
            <a:ext cx="2560899" cy="2430345"/>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In Tera Term click on Edit tab and then Paste.</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A pop up window will appear, click OK</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54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18</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2"/>
          <a:stretch>
            <a:fillRect/>
          </a:stretch>
        </p:blipFill>
        <p:spPr>
          <a:xfrm>
            <a:off x="4572000" y="798939"/>
            <a:ext cx="6951980" cy="3910489"/>
          </a:xfrm>
          <a:prstGeom prst="rect">
            <a:avLst/>
          </a:prstGeom>
        </p:spPr>
      </p:pic>
      <p:sp>
        <p:nvSpPr>
          <p:cNvPr id="4" name="Rectangle 3"/>
          <p:cNvSpPr/>
          <p:nvPr/>
        </p:nvSpPr>
        <p:spPr>
          <a:xfrm>
            <a:off x="1941156" y="1370904"/>
            <a:ext cx="2179087" cy="3648691"/>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Check in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NotePad</a:t>
            </a:r>
            <a:r>
              <a:rPr lang="en-GB" dirty="0" smtClean="0">
                <a:latin typeface="Times New Roman" panose="02020603050405020304" pitchFamily="18" charset="0"/>
                <a:ea typeface="Calibri" panose="020F0502020204030204" pitchFamily="34" charset="0"/>
                <a:cs typeface="Times New Roman" panose="02020603050405020304" pitchFamily="18" charset="0"/>
              </a:rPr>
              <a:t>++ that all the file has been copied across by looking at the last line in each file. </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Press Ctrl and x, it will ask you to save the file, enter Y then enter.</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725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19</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2"/>
          <a:stretch>
            <a:fillRect/>
          </a:stretch>
        </p:blipFill>
        <p:spPr>
          <a:xfrm>
            <a:off x="4572000" y="976650"/>
            <a:ext cx="6946900" cy="3907631"/>
          </a:xfrm>
          <a:prstGeom prst="rect">
            <a:avLst/>
          </a:prstGeom>
        </p:spPr>
      </p:pic>
      <p:sp>
        <p:nvSpPr>
          <p:cNvPr id="4" name="Rectangle 3"/>
          <p:cNvSpPr/>
          <p:nvPr/>
        </p:nvSpPr>
        <p:spPr>
          <a:xfrm>
            <a:off x="2093555" y="1241433"/>
            <a:ext cx="1923273" cy="2463238"/>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In the Snap line enter the ls command.</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The file ‘filechecker.py has been added to the Snap folder.</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167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2</a:t>
            </a:fld>
            <a:endParaRPr lang="en-US"/>
          </a:p>
        </p:txBody>
      </p:sp>
      <p:sp>
        <p:nvSpPr>
          <p:cNvPr id="2" name="TextBox 1"/>
          <p:cNvSpPr txBox="1"/>
          <p:nvPr/>
        </p:nvSpPr>
        <p:spPr>
          <a:xfrm>
            <a:off x="2338264" y="1091784"/>
            <a:ext cx="5020926" cy="5016758"/>
          </a:xfrm>
          <a:prstGeom prst="rect">
            <a:avLst/>
          </a:prstGeom>
          <a:noFill/>
        </p:spPr>
        <p:txBody>
          <a:bodyPr wrap="none" rtlCol="0">
            <a:spAutoFit/>
          </a:bodyPr>
          <a:lstStyle/>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Site Controller</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Installing software </a:t>
            </a:r>
          </a:p>
          <a:p>
            <a:pPr algn="ct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Programs in the</a:t>
            </a:r>
          </a:p>
          <a:p>
            <a:pPr algn="ctr"/>
            <a:r>
              <a:rPr lang="en-GB" sz="4000" b="1" dirty="0">
                <a:solidFill>
                  <a:srgbClr val="0070C0"/>
                </a:solidFill>
                <a:effectLst>
                  <a:outerShdw blurRad="38100" dist="38100" dir="2700000" algn="tl">
                    <a:srgbClr val="000000">
                      <a:alpha val="43137"/>
                    </a:srgbClr>
                  </a:outerShdw>
                </a:effectLst>
                <a:latin typeface="Gotham-Book" panose="02000604040000020004" pitchFamily="2" charset="0"/>
              </a:rPr>
              <a:t>s</a:t>
            </a:r>
            <a:r>
              <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rPr>
              <a:t>ite controller</a:t>
            </a:r>
          </a:p>
          <a:p>
            <a:pPr algn="ctr"/>
            <a:endParaRPr lang="en-GB" sz="4000" b="1" dirty="0" smtClean="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a:p>
            <a:pPr algn="ctr"/>
            <a:endParaRPr lang="en-GB" sz="4000" b="1" dirty="0">
              <a:solidFill>
                <a:srgbClr val="0070C0"/>
              </a:solidFill>
              <a:effectLst>
                <a:outerShdw blurRad="38100" dist="38100" dir="2700000" algn="tl">
                  <a:srgbClr val="000000">
                    <a:alpha val="43137"/>
                  </a:srgbClr>
                </a:outerShdw>
              </a:effectLst>
              <a:latin typeface="Gotham-Book" panose="02000604040000020004" pitchFamily="2" charset="0"/>
            </a:endParaRPr>
          </a:p>
        </p:txBody>
      </p:sp>
    </p:spTree>
    <p:extLst>
      <p:ext uri="{BB962C8B-B14F-4D97-AF65-F5344CB8AC3E}">
        <p14:creationId xmlns:p14="http://schemas.microsoft.com/office/powerpoint/2010/main" val="2284464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20</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stretch>
            <a:fillRect/>
          </a:stretch>
        </p:blipFill>
        <p:spPr>
          <a:xfrm>
            <a:off x="4002194" y="1015833"/>
            <a:ext cx="9683326" cy="5446871"/>
          </a:xfrm>
          <a:prstGeom prst="rect">
            <a:avLst/>
          </a:prstGeom>
        </p:spPr>
      </p:pic>
      <p:sp>
        <p:nvSpPr>
          <p:cNvPr id="6" name="Rectangle 5"/>
          <p:cNvSpPr/>
          <p:nvPr/>
        </p:nvSpPr>
        <p:spPr>
          <a:xfrm>
            <a:off x="1863524" y="1045283"/>
            <a:ext cx="1666754" cy="3352328"/>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Carry out the same procedure for the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reaining</a:t>
            </a:r>
            <a:r>
              <a:rPr lang="en-GB" dirty="0" smtClean="0">
                <a:latin typeface="Times New Roman" panose="02020603050405020304" pitchFamily="18" charset="0"/>
                <a:ea typeface="Calibri" panose="020F0502020204030204" pitchFamily="34" charset="0"/>
                <a:cs typeface="Times New Roman" panose="02020603050405020304" pitchFamily="18" charset="0"/>
              </a:rPr>
              <a:t> files.</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When this is complete use the ls command to see the files in the Snap folder</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081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21</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p:cNvPicPr>
            <a:picLocks noChangeAspect="1"/>
          </p:cNvPicPr>
          <p:nvPr/>
        </p:nvPicPr>
        <p:blipFill>
          <a:blip r:embed="rId2"/>
          <a:stretch>
            <a:fillRect/>
          </a:stretch>
        </p:blipFill>
        <p:spPr>
          <a:xfrm>
            <a:off x="4002194" y="1015833"/>
            <a:ext cx="9683326" cy="5446871"/>
          </a:xfrm>
          <a:prstGeom prst="rect">
            <a:avLst/>
          </a:prstGeom>
        </p:spPr>
      </p:pic>
      <p:sp>
        <p:nvSpPr>
          <p:cNvPr id="6" name="Rectangle 5"/>
          <p:cNvSpPr/>
          <p:nvPr/>
        </p:nvSpPr>
        <p:spPr>
          <a:xfrm>
            <a:off x="1863524" y="1971258"/>
            <a:ext cx="2008208" cy="1277786"/>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The site controller is now ready for populating with the site nodes</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28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22</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99143" y="1263174"/>
            <a:ext cx="3975009" cy="2463560"/>
          </a:xfrm>
          <a:prstGeom prst="rect">
            <a:avLst/>
          </a:prstGeom>
        </p:spPr>
        <p:txBody>
          <a:bodyPr wrap="square">
            <a:spAutoFit/>
          </a:bodyPr>
          <a:lstStyle/>
          <a:p>
            <a:pPr lvl="1">
              <a:lnSpc>
                <a:spcPct val="107000"/>
              </a:lnSpc>
              <a:spcAft>
                <a:spcPts val="0"/>
              </a:spcAft>
            </a:pP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2.	Drag and Drop </a:t>
            </a:r>
            <a:r>
              <a:rPr lang="en-GB" sz="1600" b="1" dirty="0">
                <a:latin typeface="Times New Roman" panose="02020603050405020304" pitchFamily="18" charset="0"/>
                <a:ea typeface="Calibri" panose="020F0502020204030204" pitchFamily="34" charset="0"/>
                <a:cs typeface="Times New Roman" panose="02020603050405020304" pitchFamily="18" charset="0"/>
              </a:rPr>
              <a:t>Method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 files below need to be loaded </a:t>
            </a:r>
            <a:r>
              <a:rPr lang="en-GB" sz="1600" dirty="0">
                <a:latin typeface="Times New Roman" panose="02020603050405020304" pitchFamily="18" charset="0"/>
                <a:ea typeface="Calibri" panose="020F0502020204030204" pitchFamily="34" charset="0"/>
                <a:cs typeface="Times New Roman" panose="02020603050405020304" pitchFamily="18" charset="0"/>
              </a:rPr>
              <a:t>onto the site controller</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filechecker.py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fileprep.py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maketimes.py</a:t>
            </a:r>
          </a:p>
          <a:p>
            <a:pPr marL="342900" lvl="0" indent="-342900">
              <a:lnSpc>
                <a:spcPct val="107000"/>
              </a:lnSpc>
              <a:spcAft>
                <a:spcPts val="0"/>
              </a:spcAft>
              <a:buFont typeface="Symbol" panose="05050102010706020507" pitchFamily="18" charset="2"/>
              <a:buChar char=""/>
            </a:pP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myUserMain.py</a:t>
            </a:r>
            <a:endParaRPr lang="en-GB" sz="1600" dirty="0">
              <a:latin typeface="Times New Roman" panose="02020603050405020304" pitchFamily="18" charset="0"/>
              <a:cs typeface="Times New Roman" panose="02020603050405020304" pitchFamily="18" charset="0"/>
            </a:endParaRPr>
          </a:p>
        </p:txBody>
      </p:sp>
      <p:pic>
        <p:nvPicPr>
          <p:cNvPr id="9" name="Picture 2" descr="http://media.digikey.com/Photos/Synapse%20Photos/MFG_SS4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68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23</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a:latin typeface="Times New Roman" panose="02020603050405020304" pitchFamily="18" charset="0"/>
                <a:ea typeface="Times New Roman" panose="02020603050405020304" pitchFamily="18" charset="0"/>
              </a:rPr>
              <a:t>WinSCP</a:t>
            </a:r>
            <a:r>
              <a:rPr lang="en-GB" sz="1800" dirty="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648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10136" y="1077687"/>
            <a:ext cx="2715565" cy="2800767"/>
          </a:xfrm>
          <a:prstGeom prst="rect">
            <a:avLst/>
          </a:prstGeom>
        </p:spPr>
        <p:txBody>
          <a:bodyPr wrap="square">
            <a:spAutoFit/>
          </a:bodyPr>
          <a:lstStyle/>
          <a:p>
            <a:r>
              <a:rPr lang="en-GB" sz="1600" dirty="0" smtClean="0">
                <a:latin typeface="Times New Roman" panose="02020603050405020304" pitchFamily="18" charset="0"/>
                <a:ea typeface="Times New Roman" panose="02020603050405020304" pitchFamily="18" charset="0"/>
              </a:rPr>
              <a:t>Once </a:t>
            </a:r>
            <a:r>
              <a:rPr lang="en-GB" sz="1600" dirty="0">
                <a:latin typeface="Times New Roman" panose="02020603050405020304" pitchFamily="18" charset="0"/>
                <a:ea typeface="Times New Roman" panose="02020603050405020304" pitchFamily="18" charset="0"/>
              </a:rPr>
              <a:t>the PC has logged into </a:t>
            </a:r>
            <a:r>
              <a:rPr lang="en-GB" sz="1600" dirty="0" err="1">
                <a:latin typeface="Times New Roman" panose="02020603050405020304" pitchFamily="18" charset="0"/>
                <a:ea typeface="Times New Roman" panose="02020603050405020304" pitchFamily="18" charset="0"/>
              </a:rPr>
              <a:t>WinSCP</a:t>
            </a:r>
            <a:r>
              <a:rPr lang="en-GB" sz="1600" dirty="0">
                <a:latin typeface="Times New Roman" panose="02020603050405020304" pitchFamily="18" charset="0"/>
                <a:ea typeface="Times New Roman" panose="02020603050405020304" pitchFamily="18" charset="0"/>
              </a:rPr>
              <a:t>, as previously described, the default screen will </a:t>
            </a:r>
            <a:r>
              <a:rPr lang="en-GB" sz="1600" dirty="0" smtClean="0">
                <a:latin typeface="Times New Roman" panose="02020603050405020304" pitchFamily="18" charset="0"/>
                <a:ea typeface="Times New Roman" panose="02020603050405020304" pitchFamily="18" charset="0"/>
              </a:rPr>
              <a:t>appear.   </a:t>
            </a:r>
          </a:p>
          <a:p>
            <a:endParaRPr lang="en-GB" sz="1600" dirty="0">
              <a:latin typeface="Times New Roman" panose="02020603050405020304" pitchFamily="18" charset="0"/>
              <a:ea typeface="Times New Roman" panose="02020603050405020304" pitchFamily="18" charset="0"/>
            </a:endParaRPr>
          </a:p>
          <a:p>
            <a:r>
              <a:rPr lang="en-GB" sz="1600" dirty="0" smtClean="0">
                <a:latin typeface="Times New Roman" panose="02020603050405020304" pitchFamily="18" charset="0"/>
                <a:ea typeface="Times New Roman" panose="02020603050405020304" pitchFamily="18" charset="0"/>
              </a:rPr>
              <a:t>The </a:t>
            </a:r>
            <a:r>
              <a:rPr lang="en-GB" sz="1600" dirty="0">
                <a:latin typeface="Times New Roman" panose="02020603050405020304" pitchFamily="18" charset="0"/>
                <a:ea typeface="Times New Roman" panose="02020603050405020304" pitchFamily="18" charset="0"/>
              </a:rPr>
              <a:t>left hand side is the PC, the right hand side is the site controller. </a:t>
            </a:r>
            <a:endParaRPr lang="en-GB" sz="1600" dirty="0" smtClean="0">
              <a:latin typeface="Times New Roman" panose="02020603050405020304" pitchFamily="18" charset="0"/>
              <a:ea typeface="Times New Roman" panose="02020603050405020304" pitchFamily="18" charset="0"/>
            </a:endParaRPr>
          </a:p>
          <a:p>
            <a:endParaRPr lang="en-GB" sz="1600" dirty="0">
              <a:latin typeface="Times New Roman" panose="02020603050405020304" pitchFamily="18" charset="0"/>
              <a:ea typeface="Times New Roman" panose="02020603050405020304" pitchFamily="18" charset="0"/>
            </a:endParaRPr>
          </a:p>
          <a:p>
            <a:r>
              <a:rPr lang="en-GB" sz="1600" dirty="0" smtClean="0">
                <a:latin typeface="Times New Roman" panose="02020603050405020304" pitchFamily="18" charset="0"/>
              </a:rPr>
              <a:t>Click on the Home folder and select the Snap folder</a:t>
            </a:r>
            <a:endParaRPr lang="en-GB" sz="1600" dirty="0"/>
          </a:p>
        </p:txBody>
      </p:sp>
      <p:pic>
        <p:nvPicPr>
          <p:cNvPr id="4" name="Picture 3"/>
          <p:cNvPicPr>
            <a:picLocks noChangeAspect="1"/>
          </p:cNvPicPr>
          <p:nvPr/>
        </p:nvPicPr>
        <p:blipFill>
          <a:blip r:embed="rId2"/>
          <a:stretch>
            <a:fillRect/>
          </a:stretch>
        </p:blipFill>
        <p:spPr>
          <a:xfrm>
            <a:off x="4572000" y="1485435"/>
            <a:ext cx="4709159" cy="2648902"/>
          </a:xfrm>
          <a:prstGeom prst="rect">
            <a:avLst/>
          </a:prstGeom>
        </p:spPr>
      </p:pic>
      <p:cxnSp>
        <p:nvCxnSpPr>
          <p:cNvPr id="9" name="Straight Arrow Connector 8"/>
          <p:cNvCxnSpPr/>
          <p:nvPr/>
        </p:nvCxnSpPr>
        <p:spPr>
          <a:xfrm flipV="1">
            <a:off x="4415790" y="2476500"/>
            <a:ext cx="2221230" cy="1042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24</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a:latin typeface="Times New Roman" panose="02020603050405020304" pitchFamily="18" charset="0"/>
                <a:ea typeface="Times New Roman" panose="02020603050405020304" pitchFamily="18" charset="0"/>
              </a:rPr>
              <a:t>WinSCP</a:t>
            </a:r>
            <a:r>
              <a:rPr lang="en-GB" sz="1800" dirty="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648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469130" y="1426562"/>
            <a:ext cx="4674870" cy="2630805"/>
          </a:xfrm>
          <a:prstGeom prst="rect">
            <a:avLst/>
          </a:prstGeom>
        </p:spPr>
      </p:pic>
      <p:sp>
        <p:nvSpPr>
          <p:cNvPr id="2" name="Rectangle 1"/>
          <p:cNvSpPr/>
          <p:nvPr/>
        </p:nvSpPr>
        <p:spPr>
          <a:xfrm>
            <a:off x="1810136" y="1364402"/>
            <a:ext cx="2715565" cy="2554545"/>
          </a:xfrm>
          <a:prstGeom prst="rect">
            <a:avLst/>
          </a:prstGeom>
        </p:spPr>
        <p:txBody>
          <a:bodyPr wrap="square">
            <a:spAutoFit/>
          </a:bodyPr>
          <a:lstStyle/>
          <a:p>
            <a:endParaRPr lang="en-GB" sz="1600" dirty="0">
              <a:latin typeface="Times New Roman" panose="02020603050405020304" pitchFamily="18" charset="0"/>
              <a:ea typeface="Times New Roman" panose="02020603050405020304" pitchFamily="18" charset="0"/>
            </a:endParaRPr>
          </a:p>
          <a:p>
            <a:r>
              <a:rPr lang="en-GB" sz="1600" dirty="0" smtClean="0">
                <a:latin typeface="Times New Roman" panose="02020603050405020304" pitchFamily="18" charset="0"/>
                <a:ea typeface="Times New Roman" panose="02020603050405020304" pitchFamily="18" charset="0"/>
              </a:rPr>
              <a:t>The </a:t>
            </a:r>
            <a:r>
              <a:rPr lang="en-GB" sz="1600" dirty="0">
                <a:latin typeface="Times New Roman" panose="02020603050405020304" pitchFamily="18" charset="0"/>
                <a:ea typeface="Times New Roman" panose="02020603050405020304" pitchFamily="18" charset="0"/>
              </a:rPr>
              <a:t>left hand side is the PC, the right hand side is the site controller. </a:t>
            </a:r>
            <a:r>
              <a:rPr lang="en-GB" sz="1600" dirty="0" smtClean="0">
                <a:latin typeface="Times New Roman" panose="02020603050405020304" pitchFamily="18" charset="0"/>
                <a:ea typeface="Times New Roman" panose="02020603050405020304" pitchFamily="18" charset="0"/>
              </a:rPr>
              <a:t>The Snap folder will be visible</a:t>
            </a:r>
          </a:p>
          <a:p>
            <a:endParaRPr lang="en-GB" sz="1600" dirty="0">
              <a:latin typeface="Times New Roman" panose="02020603050405020304" pitchFamily="18" charset="0"/>
              <a:ea typeface="Times New Roman" panose="02020603050405020304" pitchFamily="18" charset="0"/>
            </a:endParaRPr>
          </a:p>
          <a:p>
            <a:r>
              <a:rPr lang="en-GB" sz="1600" dirty="0" smtClean="0">
                <a:latin typeface="Times New Roman" panose="02020603050405020304" pitchFamily="18" charset="0"/>
                <a:ea typeface="Times New Roman" panose="02020603050405020304" pitchFamily="18" charset="0"/>
              </a:rPr>
              <a:t>We </a:t>
            </a:r>
            <a:r>
              <a:rPr lang="en-GB" sz="1600" dirty="0">
                <a:latin typeface="Times New Roman" panose="02020603050405020304" pitchFamily="18" charset="0"/>
                <a:ea typeface="Times New Roman" panose="02020603050405020304" pitchFamily="18" charset="0"/>
              </a:rPr>
              <a:t>recommend you create a folder in ‘Portal’ for all the files that will be transferred to the site controller. </a:t>
            </a:r>
            <a:endParaRPr lang="en-GB" sz="1600" dirty="0"/>
          </a:p>
        </p:txBody>
      </p:sp>
      <p:cxnSp>
        <p:nvCxnSpPr>
          <p:cNvPr id="10" name="Straight Arrow Connector 9"/>
          <p:cNvCxnSpPr/>
          <p:nvPr/>
        </p:nvCxnSpPr>
        <p:spPr>
          <a:xfrm flipV="1">
            <a:off x="4210050" y="2419350"/>
            <a:ext cx="700088" cy="790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62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25</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893945" y="1511218"/>
            <a:ext cx="4250055" cy="2392045"/>
          </a:xfrm>
          <a:prstGeom prst="rect">
            <a:avLst/>
          </a:prstGeom>
        </p:spPr>
      </p:pic>
      <p:sp>
        <p:nvSpPr>
          <p:cNvPr id="10"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smtClean="0">
                <a:latin typeface="Times New Roman" panose="02020603050405020304" pitchFamily="18" charset="0"/>
                <a:ea typeface="Times New Roman" panose="02020603050405020304" pitchFamily="18" charset="0"/>
              </a:rPr>
              <a:t>WinSCP</a:t>
            </a:r>
            <a:r>
              <a:rPr lang="en-GB" sz="1800" dirty="0" smtClean="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1921398" y="1700771"/>
            <a:ext cx="2297575" cy="1323439"/>
          </a:xfrm>
          <a:prstGeom prst="rect">
            <a:avLst/>
          </a:prstGeom>
        </p:spPr>
        <p:txBody>
          <a:bodyPr wrap="square">
            <a:spAutoFit/>
          </a:bodyPr>
          <a:lstStyle/>
          <a:p>
            <a:r>
              <a:rPr lang="en-GB" sz="1600" dirty="0">
                <a:latin typeface="Times New Roman" panose="02020603050405020304" pitchFamily="18" charset="0"/>
                <a:ea typeface="Times New Roman" panose="02020603050405020304" pitchFamily="18" charset="0"/>
              </a:rPr>
              <a:t>This also acts as a back-up for all the files on the site controller in case any changes are made at a later date</a:t>
            </a:r>
            <a:endParaRPr lang="en-GB" sz="1600" dirty="0"/>
          </a:p>
        </p:txBody>
      </p:sp>
    </p:spTree>
    <p:extLst>
      <p:ext uri="{BB962C8B-B14F-4D97-AF65-F5344CB8AC3E}">
        <p14:creationId xmlns:p14="http://schemas.microsoft.com/office/powerpoint/2010/main" val="3106183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26</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smtClean="0">
                <a:latin typeface="Times New Roman" panose="02020603050405020304" pitchFamily="18" charset="0"/>
                <a:ea typeface="Times New Roman" panose="02020603050405020304" pitchFamily="18" charset="0"/>
              </a:rPr>
              <a:t>WinSCP</a:t>
            </a:r>
            <a:r>
              <a:rPr lang="en-GB" sz="1800" dirty="0" smtClean="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1275100" y="1371600"/>
            <a:ext cx="2242922" cy="355803"/>
          </a:xfrm>
          <a:prstGeom prst="rect">
            <a:avLst/>
          </a:prstGeom>
        </p:spPr>
        <p:txBody>
          <a:bodyPr wrap="square">
            <a:spAutoFit/>
          </a:bodyPr>
          <a:lstStyle/>
          <a:p>
            <a:pPr marL="457200">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To make the folder.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47778" y="1839669"/>
            <a:ext cx="3183038" cy="1077218"/>
          </a:xfrm>
          <a:prstGeom prst="rect">
            <a:avLst/>
          </a:prstGeom>
        </p:spPr>
        <p:txBody>
          <a:bodyPr wrap="square">
            <a:spAutoFit/>
          </a:bodyPr>
          <a:lstStyle/>
          <a:p>
            <a:r>
              <a:rPr lang="en-GB" sz="1600" dirty="0">
                <a:latin typeface="Times New Roman" panose="02020603050405020304" pitchFamily="18" charset="0"/>
                <a:ea typeface="Times New Roman" panose="02020603050405020304" pitchFamily="18" charset="0"/>
              </a:rPr>
              <a:t>Double click on ‘Portal’ folder and then right mouse click below the last file name. Click on ‘New’ and select ‘Directory’.</a:t>
            </a:r>
            <a:endParaRPr lang="en-GB" sz="1600" dirty="0"/>
          </a:p>
        </p:txBody>
      </p:sp>
      <p:sp>
        <p:nvSpPr>
          <p:cNvPr id="9" name="Rectangle 8"/>
          <p:cNvSpPr/>
          <p:nvPr/>
        </p:nvSpPr>
        <p:spPr>
          <a:xfrm>
            <a:off x="1275100" y="3119371"/>
            <a:ext cx="3655715" cy="619272"/>
          </a:xfrm>
          <a:prstGeom prst="rect">
            <a:avLst/>
          </a:prstGeom>
        </p:spPr>
        <p:txBody>
          <a:bodyPr wrap="square">
            <a:spAutoFit/>
          </a:bodyPr>
          <a:lstStyle/>
          <a:p>
            <a:pPr marL="457200">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new Directory name will appear in the left hand side window</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4930815" y="1320633"/>
            <a:ext cx="4250055" cy="2392045"/>
          </a:xfrm>
          <a:prstGeom prst="rect">
            <a:avLst/>
          </a:prstGeom>
        </p:spPr>
      </p:pic>
    </p:spTree>
    <p:extLst>
      <p:ext uri="{BB962C8B-B14F-4D97-AF65-F5344CB8AC3E}">
        <p14:creationId xmlns:p14="http://schemas.microsoft.com/office/powerpoint/2010/main" val="559287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27</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smtClean="0">
                <a:latin typeface="Times New Roman" panose="02020603050405020304" pitchFamily="18" charset="0"/>
                <a:ea typeface="Times New Roman" panose="02020603050405020304" pitchFamily="18" charset="0"/>
              </a:rPr>
              <a:t>WinSCP</a:t>
            </a:r>
            <a:r>
              <a:rPr lang="en-GB" sz="1800" dirty="0" smtClean="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1275100" y="1371600"/>
            <a:ext cx="3682483" cy="388696"/>
          </a:xfrm>
          <a:prstGeom prst="rect">
            <a:avLst/>
          </a:prstGeom>
        </p:spPr>
        <p:txBody>
          <a:bodyPr wrap="none">
            <a:spAutoFit/>
          </a:bodyPr>
          <a:lstStyle/>
          <a:p>
            <a:pPr marL="457200">
              <a:lnSpc>
                <a:spcPct val="107000"/>
              </a:lnSpc>
              <a:spcAft>
                <a:spcPts val="0"/>
              </a:spcAft>
            </a:pP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Open </a:t>
            </a:r>
            <a:r>
              <a:rPr lang="en-GB" dirty="0">
                <a:latin typeface="Times New Roman" panose="02020603050405020304" pitchFamily="18" charset="0"/>
                <a:ea typeface="Times New Roman" panose="02020603050405020304" pitchFamily="18" charset="0"/>
                <a:cs typeface="Times New Roman" panose="02020603050405020304" pitchFamily="18" charset="0"/>
              </a:rPr>
              <a:t>the </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‘Site Controller’ folder</a:t>
            </a:r>
            <a:r>
              <a:rPr lang="en-GB"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47778" y="2110356"/>
            <a:ext cx="3183038" cy="646331"/>
          </a:xfrm>
          <a:prstGeom prst="rect">
            <a:avLst/>
          </a:prstGeom>
        </p:spPr>
        <p:txBody>
          <a:bodyPr wrap="square">
            <a:spAutoFit/>
          </a:bodyPr>
          <a:lstStyle/>
          <a:p>
            <a:r>
              <a:rPr lang="en-GB" dirty="0" smtClean="0">
                <a:latin typeface="Times New Roman" panose="02020603050405020304" pitchFamily="18" charset="0"/>
                <a:ea typeface="Times New Roman" panose="02020603050405020304" pitchFamily="18" charset="0"/>
              </a:rPr>
              <a:t>Copy the four files into this folder.</a:t>
            </a:r>
            <a:endParaRPr lang="en-GB" dirty="0"/>
          </a:p>
        </p:txBody>
      </p:sp>
      <p:sp>
        <p:nvSpPr>
          <p:cNvPr id="9" name="Rectangle 8"/>
          <p:cNvSpPr/>
          <p:nvPr/>
        </p:nvSpPr>
        <p:spPr>
          <a:xfrm>
            <a:off x="1275101" y="2880598"/>
            <a:ext cx="3655715" cy="1936620"/>
          </a:xfrm>
          <a:prstGeom prst="rect">
            <a:avLst/>
          </a:prstGeom>
        </p:spPr>
        <p:txBody>
          <a:bodyPr wrap="square">
            <a:spAutoFit/>
          </a:bodyPr>
          <a:lstStyle/>
          <a:p>
            <a:pPr marL="457200">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This repository can be used as a safe area to store all the files in case they corrupted in anyway.</a:t>
            </a:r>
          </a:p>
          <a:p>
            <a:pPr marL="457200">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Double click the Snap folder in the right hand window – this will allow access to the Snap folder.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029200" y="1320633"/>
            <a:ext cx="4408026" cy="2577616"/>
          </a:xfrm>
          <a:prstGeom prst="rect">
            <a:avLst/>
          </a:prstGeom>
          <a:effectLst>
            <a:outerShdw blurRad="50800" dist="50800" dir="5400000" algn="ctr" rotWithShape="0">
              <a:schemeClr val="tx1"/>
            </a:outerShdw>
          </a:effectLst>
        </p:spPr>
      </p:pic>
      <p:cxnSp>
        <p:nvCxnSpPr>
          <p:cNvPr id="13" name="Straight Arrow Connector 12"/>
          <p:cNvCxnSpPr/>
          <p:nvPr/>
        </p:nvCxnSpPr>
        <p:spPr>
          <a:xfrm flipV="1">
            <a:off x="4780280" y="2001521"/>
            <a:ext cx="2468880" cy="2514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6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28</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38960" y="1076787"/>
            <a:ext cx="2733040" cy="1673150"/>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In the left hand window click right hand mouse key, select ‘New’ and then ‘Directory’.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In the same manner as creating Site Controller folder</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Create </a:t>
            </a:r>
            <a:r>
              <a:rPr lang="en-GB" sz="1600" dirty="0">
                <a:latin typeface="Times New Roman" panose="02020603050405020304" pitchFamily="18" charset="0"/>
                <a:ea typeface="Calibri" panose="020F0502020204030204" pitchFamily="34" charset="0"/>
                <a:cs typeface="Times New Roman" panose="02020603050405020304" pitchFamily="18" charset="0"/>
              </a:rPr>
              <a:t>a folder called ‘nodes’.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844040" y="2850074"/>
            <a:ext cx="2590800" cy="1936620"/>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Carry out the same procedure for the folders ‘</a:t>
            </a:r>
            <a:r>
              <a:rPr lang="en-GB" sz="1600" dirty="0" err="1">
                <a:latin typeface="Times New Roman" panose="02020603050405020304" pitchFamily="18" charset="0"/>
                <a:ea typeface="Calibri" panose="020F0502020204030204" pitchFamily="34" charset="0"/>
                <a:cs typeface="Times New Roman" panose="02020603050405020304" pitchFamily="18" charset="0"/>
              </a:rPr>
              <a:t>revNodes</a:t>
            </a:r>
            <a:r>
              <a:rPr lang="en-GB" sz="1600" dirty="0">
                <a:latin typeface="Times New Roman" panose="02020603050405020304" pitchFamily="18" charset="0"/>
                <a:ea typeface="Calibri" panose="020F0502020204030204" pitchFamily="34" charset="0"/>
                <a:cs typeface="Times New Roman" panose="02020603050405020304" pitchFamily="18" charset="0"/>
              </a:rPr>
              <a:t>’ and ‘times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There should now be four files and three folders in the new Site Controller folder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4653280" y="1280070"/>
            <a:ext cx="4490720" cy="2841482"/>
          </a:xfrm>
          <a:prstGeom prst="rect">
            <a:avLst/>
          </a:prstGeom>
          <a:effectLst>
            <a:outerShdw blurRad="50800" dist="50800" dir="5400000" algn="ctr" rotWithShape="0">
              <a:schemeClr val="tx1"/>
            </a:outerShdw>
          </a:effectLst>
        </p:spPr>
      </p:pic>
      <p:cxnSp>
        <p:nvCxnSpPr>
          <p:cNvPr id="9" name="Straight Arrow Connector 8"/>
          <p:cNvCxnSpPr/>
          <p:nvPr/>
        </p:nvCxnSpPr>
        <p:spPr>
          <a:xfrm flipV="1">
            <a:off x="4216400" y="2700811"/>
            <a:ext cx="589280" cy="14207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475480" y="1671320"/>
            <a:ext cx="2077720" cy="102949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2"/>
          <p:cNvSpPr>
            <a:spLocks noGrp="1"/>
          </p:cNvSpPr>
          <p:nvPr>
            <p:ph type="body" sz="quarter" idx="3"/>
          </p:nvPr>
        </p:nvSpPr>
        <p:spPr>
          <a:xfrm>
            <a:off x="2590800" y="496384"/>
            <a:ext cx="6096000" cy="480266"/>
          </a:xfrm>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a:latin typeface="Times New Roman" panose="02020603050405020304" pitchFamily="18" charset="0"/>
                <a:ea typeface="Times New Roman" panose="02020603050405020304" pitchFamily="18" charset="0"/>
              </a:rPr>
              <a:t>WinSCP</a:t>
            </a:r>
            <a:r>
              <a:rPr lang="en-GB" sz="1800" dirty="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29</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5165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600" dirty="0"/>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69440" y="1015833"/>
            <a:ext cx="2895600" cy="3293209"/>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cs typeface="Times New Roman" panose="02020603050405020304" pitchFamily="18" charset="0"/>
              </a:rPr>
              <a:t>Click on and highlight ‘nodes’ folder or whichever file or folder is first on the list (not the double dot folder). Press CTRL A and all the folders and files will be selected</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r>
              <a:rPr lang="en-GB" sz="1600" dirty="0" smtClean="0">
                <a:latin typeface="Times New Roman" panose="02020603050405020304" pitchFamily="18" charset="0"/>
                <a:ea typeface="Calibri" panose="020F0502020204030204" pitchFamily="34" charset="0"/>
                <a:cs typeface="Times New Roman" panose="02020603050405020304" pitchFamily="18" charset="0"/>
              </a:rPr>
              <a:t>If you wish you can select them individually by the normal windows method CTRL and click on file or </a:t>
            </a:r>
            <a:r>
              <a:rPr lang="en-GB" sz="1600" dirty="0" err="1" smtClean="0">
                <a:latin typeface="Times New Roman" panose="02020603050405020304" pitchFamily="18" charset="0"/>
                <a:ea typeface="Calibri" panose="020F0502020204030204" pitchFamily="34" charset="0"/>
                <a:cs typeface="Times New Roman" panose="02020603050405020304" pitchFamily="18" charset="0"/>
              </a:rPr>
              <a:t>Shft</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and click on the last files  </a:t>
            </a:r>
            <a:endParaRPr lang="en-GB" sz="16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953000" y="1371600"/>
            <a:ext cx="4191000" cy="2358390"/>
          </a:xfrm>
          <a:prstGeom prst="rect">
            <a:avLst/>
          </a:prstGeom>
          <a:effectLst>
            <a:outerShdw blurRad="50800" dist="50800" dir="5400000" algn="ctr" rotWithShape="0">
              <a:schemeClr val="tx1"/>
            </a:outerShdw>
          </a:effectLst>
        </p:spPr>
      </p:pic>
      <p:sp>
        <p:nvSpPr>
          <p:cNvPr id="11" name="Text Placeholder 2"/>
          <p:cNvSpPr>
            <a:spLocks noGrp="1"/>
          </p:cNvSpPr>
          <p:nvPr>
            <p:ph type="body" sz="quarter" idx="3"/>
          </p:nvPr>
        </p:nvSpPr>
        <p:spPr>
          <a:xfrm>
            <a:off x="2590800" y="496384"/>
            <a:ext cx="6096000" cy="480266"/>
          </a:xfrm>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a:latin typeface="Times New Roman" panose="02020603050405020304" pitchFamily="18" charset="0"/>
                <a:ea typeface="Times New Roman" panose="02020603050405020304" pitchFamily="18" charset="0"/>
              </a:rPr>
              <a:t>WinSCP</a:t>
            </a:r>
            <a:r>
              <a:rPr lang="en-GB" sz="1800" dirty="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607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2059206" y="1060194"/>
            <a:ext cx="4156399" cy="1077218"/>
          </a:xfrm>
          <a:prstGeom prst="rect">
            <a:avLst/>
          </a:prstGeom>
        </p:spPr>
        <p:txBody>
          <a:bodyPr wrap="square">
            <a:spAutoFit/>
          </a:bodyPr>
          <a:lstStyle/>
          <a:p>
            <a:r>
              <a:rPr lang="en-GB" sz="1600" b="1" dirty="0" smtClean="0">
                <a:latin typeface="Times New Roman" panose="02020603050405020304" pitchFamily="18" charset="0"/>
                <a:cs typeface="Times New Roman" panose="02020603050405020304" pitchFamily="18" charset="0"/>
              </a:rPr>
              <a:t>Installing software in the site controller </a:t>
            </a:r>
          </a:p>
          <a:p>
            <a:endParaRPr lang="en-GB"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GB"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GB"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2" descr="http://media.digikey.com/Photos/Synapse%20Photos/MFG_SS4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9206" y="1367356"/>
            <a:ext cx="4572000" cy="3517438"/>
          </a:xfrm>
          <a:prstGeom prst="rect">
            <a:avLst/>
          </a:prstGeom>
        </p:spPr>
        <p:txBody>
          <a:bodyPr>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There are two ways the main programs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can </a:t>
            </a:r>
            <a:r>
              <a:rPr lang="en-GB" sz="1600" dirty="0">
                <a:latin typeface="Times New Roman" panose="02020603050405020304" pitchFamily="18" charset="0"/>
                <a:ea typeface="Calibri" panose="020F0502020204030204" pitchFamily="34" charset="0"/>
                <a:cs typeface="Times New Roman" panose="02020603050405020304" pitchFamily="18" charset="0"/>
              </a:rPr>
              <a:t>be installed on the site controller.</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lphaLcParenR"/>
            </a:pPr>
            <a:r>
              <a:rPr lang="en-GB" sz="1600" b="1" dirty="0">
                <a:latin typeface="Times New Roman" panose="02020603050405020304" pitchFamily="18" charset="0"/>
                <a:ea typeface="Calibri" panose="020F0502020204030204" pitchFamily="34" charset="0"/>
                <a:cs typeface="Times New Roman" panose="02020603050405020304" pitchFamily="18" charset="0"/>
              </a:rPr>
              <a:t>Manual Method</a:t>
            </a:r>
            <a:r>
              <a:rPr lang="en-GB" sz="1600" dirty="0">
                <a:latin typeface="Times New Roman" panose="02020603050405020304" pitchFamily="18" charset="0"/>
                <a:ea typeface="Calibri" panose="020F0502020204030204" pitchFamily="34" charset="0"/>
                <a:cs typeface="Times New Roman" panose="02020603050405020304" pitchFamily="18" charset="0"/>
              </a:rPr>
              <a:t> – the user will be required to have some knowledge of how to cut and paste functions within programs and by following the section below ‘Manual installation of myUserMain.py’</a:t>
            </a:r>
          </a:p>
          <a:p>
            <a:pPr marL="457200">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lphaLcParenR"/>
            </a:pPr>
            <a:r>
              <a:rPr lang="en-GB" sz="1600" b="1" dirty="0">
                <a:latin typeface="Times New Roman" panose="02020603050405020304" pitchFamily="18" charset="0"/>
                <a:ea typeface="Calibri" panose="020F0502020204030204" pitchFamily="34" charset="0"/>
                <a:cs typeface="Times New Roman" panose="02020603050405020304" pitchFamily="18" charset="0"/>
              </a:rPr>
              <a:t>Drag and Drop method</a:t>
            </a:r>
            <a:r>
              <a:rPr lang="en-GB" sz="1600" dirty="0">
                <a:latin typeface="Times New Roman" panose="02020603050405020304" pitchFamily="18" charset="0"/>
                <a:ea typeface="Calibri" panose="020F0502020204030204" pitchFamily="34" charset="0"/>
                <a:cs typeface="Times New Roman" panose="02020603050405020304" pitchFamily="18" charset="0"/>
              </a:rPr>
              <a:t> – this does not require as much technical know-how as section a) but still requires the user to have some knowledge of moving files between screens and programs.</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99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30</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69440" y="1015833"/>
            <a:ext cx="2794000" cy="3517438"/>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Click on the highlighted files with the right mouse and drag all the files over to the right hand side of the screen.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These </a:t>
            </a:r>
            <a:r>
              <a:rPr lang="en-GB" sz="1600" dirty="0">
                <a:latin typeface="Times New Roman" panose="02020603050405020304" pitchFamily="18" charset="0"/>
                <a:ea typeface="Calibri" panose="020F0502020204030204" pitchFamily="34" charset="0"/>
                <a:cs typeface="Times New Roman" panose="02020603050405020304" pitchFamily="18" charset="0"/>
              </a:rPr>
              <a:t>files have now been copied into the ‘snap’ folder on the site controller.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If you wish you can drag and drop individual files into the Snap folder on the right hand side window.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743450" y="1371600"/>
            <a:ext cx="4400550" cy="2476500"/>
          </a:xfrm>
          <a:prstGeom prst="rect">
            <a:avLst/>
          </a:prstGeom>
          <a:effectLst>
            <a:outerShdw blurRad="50800" dist="50800" dir="5400000" algn="ctr" rotWithShape="0">
              <a:schemeClr val="tx1"/>
            </a:outerShdw>
          </a:effectLst>
        </p:spPr>
      </p:pic>
      <p:sp>
        <p:nvSpPr>
          <p:cNvPr id="11" name="Text Placeholder 2"/>
          <p:cNvSpPr>
            <a:spLocks noGrp="1"/>
          </p:cNvSpPr>
          <p:nvPr>
            <p:ph type="body" sz="quarter" idx="3"/>
          </p:nvPr>
        </p:nvSpPr>
        <p:spPr>
          <a:xfrm>
            <a:off x="2590800" y="496384"/>
            <a:ext cx="6096000" cy="480266"/>
          </a:xfrm>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Using </a:t>
            </a:r>
            <a:r>
              <a:rPr lang="en-GB" sz="1800" dirty="0" err="1">
                <a:latin typeface="Times New Roman" panose="02020603050405020304" pitchFamily="18" charset="0"/>
                <a:ea typeface="Times New Roman" panose="02020603050405020304" pitchFamily="18" charset="0"/>
              </a:rPr>
              <a:t>WinSCP</a:t>
            </a:r>
            <a:r>
              <a:rPr lang="en-GB" sz="1800" dirty="0">
                <a:latin typeface="Times New Roman" panose="02020603050405020304" pitchFamily="18" charset="0"/>
                <a:ea typeface="Times New Roman" panose="02020603050405020304" pitchFamily="18" charset="0"/>
              </a:rPr>
              <a:t> to edit the site controller. </a:t>
            </a:r>
            <a:endParaRPr lang="en-GB" sz="18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a:off x="4130040" y="1935480"/>
            <a:ext cx="2722880" cy="375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5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31</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783080" y="1338007"/>
            <a:ext cx="2854960" cy="2308324"/>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Log into the site controller using Tera Term and type </a:t>
            </a:r>
            <a:r>
              <a:rPr lang="en-GB" i="1" dirty="0">
                <a:latin typeface="Times New Roman" panose="02020603050405020304" pitchFamily="18" charset="0"/>
                <a:ea typeface="Calibri" panose="020F0502020204030204" pitchFamily="34" charset="0"/>
              </a:rPr>
              <a:t>ls</a:t>
            </a:r>
            <a:r>
              <a:rPr lang="en-GB" dirty="0">
                <a:latin typeface="Times New Roman" panose="02020603050405020304" pitchFamily="18" charset="0"/>
                <a:ea typeface="Calibri" panose="020F0502020204030204" pitchFamily="34" charset="0"/>
              </a:rPr>
              <a:t> after the ‘snap@........:~. </a:t>
            </a:r>
            <a:endParaRPr lang="en-GB" dirty="0" smtClean="0">
              <a:latin typeface="Times New Roman" panose="02020603050405020304" pitchFamily="18" charset="0"/>
              <a:ea typeface="Calibri" panose="020F0502020204030204" pitchFamily="34" charset="0"/>
            </a:endParaRPr>
          </a:p>
          <a:p>
            <a:endParaRPr lang="en-GB" dirty="0">
              <a:latin typeface="Times New Roman" panose="02020603050405020304" pitchFamily="18" charset="0"/>
              <a:ea typeface="Calibri" panose="020F0502020204030204" pitchFamily="34" charset="0"/>
            </a:endParaRPr>
          </a:p>
          <a:p>
            <a:r>
              <a:rPr lang="en-GB" dirty="0" smtClean="0">
                <a:latin typeface="Times New Roman" panose="02020603050405020304" pitchFamily="18" charset="0"/>
                <a:ea typeface="Calibri" panose="020F0502020204030204" pitchFamily="34" charset="0"/>
              </a:rPr>
              <a:t>With </a:t>
            </a:r>
            <a:r>
              <a:rPr lang="en-GB" dirty="0">
                <a:latin typeface="Times New Roman" panose="02020603050405020304" pitchFamily="18" charset="0"/>
                <a:ea typeface="Calibri" panose="020F0502020204030204" pitchFamily="34" charset="0"/>
              </a:rPr>
              <a:t>the </a:t>
            </a:r>
            <a:r>
              <a:rPr lang="en-GB" i="1" dirty="0">
                <a:latin typeface="Times New Roman" panose="02020603050405020304" pitchFamily="18" charset="0"/>
                <a:ea typeface="Calibri" panose="020F0502020204030204" pitchFamily="34" charset="0"/>
              </a:rPr>
              <a:t>ls </a:t>
            </a:r>
            <a:r>
              <a:rPr lang="en-GB" dirty="0">
                <a:latin typeface="Times New Roman" panose="02020603050405020304" pitchFamily="18" charset="0"/>
                <a:ea typeface="Calibri" panose="020F0502020204030204" pitchFamily="34" charset="0"/>
              </a:rPr>
              <a:t>command you can see the files have been transferred from your PC to the site controller.</a:t>
            </a:r>
            <a:endParaRPr lang="en-GB" dirty="0"/>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4531360" y="1181576"/>
            <a:ext cx="4612640" cy="2760503"/>
          </a:xfrm>
          <a:prstGeom prst="rect">
            <a:avLst/>
          </a:prstGeom>
          <a:effectLst>
            <a:outerShdw blurRad="50800" dist="50800" dir="5400000" algn="ctr" rotWithShape="0">
              <a:schemeClr val="tx1"/>
            </a:outerShdw>
          </a:effectLst>
        </p:spPr>
      </p:pic>
      <p:cxnSp>
        <p:nvCxnSpPr>
          <p:cNvPr id="11" name="Straight Arrow Connector 10"/>
          <p:cNvCxnSpPr/>
          <p:nvPr/>
        </p:nvCxnSpPr>
        <p:spPr>
          <a:xfrm>
            <a:off x="4292600" y="2026920"/>
            <a:ext cx="2133600" cy="776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3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32</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074920" y="1129050"/>
            <a:ext cx="4978717" cy="3204190"/>
          </a:xfrm>
          <a:prstGeom prst="rect">
            <a:avLst/>
          </a:prstGeom>
        </p:spPr>
      </p:pic>
      <p:sp>
        <p:nvSpPr>
          <p:cNvPr id="3" name="Rectangle 2"/>
          <p:cNvSpPr/>
          <p:nvPr/>
        </p:nvSpPr>
        <p:spPr>
          <a:xfrm>
            <a:off x="1884680" y="1308940"/>
            <a:ext cx="2687320" cy="3352328"/>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Type the following in Tera Term editor window,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i="1" dirty="0" smtClean="0">
                <a:latin typeface="Times New Roman" panose="02020603050405020304" pitchFamily="18" charset="0"/>
                <a:ea typeface="Calibri" panose="020F0502020204030204" pitchFamily="34" charset="0"/>
                <a:cs typeface="Times New Roman" panose="02020603050405020304" pitchFamily="18" charset="0"/>
              </a:rPr>
              <a:t> </a:t>
            </a:r>
            <a:r>
              <a:rPr lang="en-GB" i="1" dirty="0">
                <a:latin typeface="Times New Roman" panose="02020603050405020304" pitchFamily="18" charset="0"/>
                <a:ea typeface="Calibri" panose="020F0502020204030204" pitchFamily="34" charset="0"/>
                <a:cs typeface="Times New Roman" panose="02020603050405020304" pitchFamily="18" charset="0"/>
              </a:rPr>
              <a:t>python </a:t>
            </a:r>
            <a:r>
              <a:rPr lang="en-GB" i="1" dirty="0" smtClean="0">
                <a:latin typeface="Times New Roman" panose="02020603050405020304" pitchFamily="18" charset="0"/>
                <a:ea typeface="Calibri" panose="020F0502020204030204" pitchFamily="34" charset="0"/>
                <a:cs typeface="Times New Roman" panose="02020603050405020304" pitchFamily="18" charset="0"/>
              </a:rPr>
              <a:t>maketimes.py</a:t>
            </a:r>
          </a:p>
          <a:p>
            <a:pPr>
              <a:lnSpc>
                <a:spcPct val="107000"/>
              </a:lnSpc>
              <a:spcAft>
                <a:spcPts val="0"/>
              </a:spcAft>
            </a:pPr>
            <a:endParaRPr lang="en-GB"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and </a:t>
            </a:r>
            <a:r>
              <a:rPr lang="en-GB" dirty="0">
                <a:latin typeface="Times New Roman" panose="02020603050405020304" pitchFamily="18" charset="0"/>
                <a:ea typeface="Calibri" panose="020F0502020204030204" pitchFamily="34" charset="0"/>
                <a:cs typeface="Times New Roman" panose="02020603050405020304" pitchFamily="18" charset="0"/>
              </a:rPr>
              <a:t>press enter. </a:t>
            </a:r>
            <a:endParaRPr lang="en-GB"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At </a:t>
            </a:r>
            <a:r>
              <a:rPr lang="en-GB" dirty="0">
                <a:latin typeface="Times New Roman" panose="02020603050405020304" pitchFamily="18" charset="0"/>
                <a:ea typeface="Calibri" panose="020F0502020204030204" pitchFamily="34" charset="0"/>
                <a:cs typeface="Times New Roman" panose="02020603050405020304" pitchFamily="18" charset="0"/>
              </a:rPr>
              <a:t>this point you may be requested to enter the </a:t>
            </a:r>
            <a:r>
              <a:rPr lang="en-GB" dirty="0" smtClean="0">
                <a:latin typeface="Times New Roman" panose="02020603050405020304" pitchFamily="18" charset="0"/>
                <a:ea typeface="Calibri" panose="020F0502020204030204" pitchFamily="34" charset="0"/>
                <a:cs typeface="Times New Roman" panose="02020603050405020304" pitchFamily="18" charset="0"/>
              </a:rPr>
              <a:t>password, enter your password you have </a:t>
            </a:r>
            <a:r>
              <a:rPr lang="en-GB" dirty="0">
                <a:latin typeface="Times New Roman" panose="02020603050405020304" pitchFamily="18" charset="0"/>
                <a:ea typeface="Calibri" panose="020F0502020204030204" pitchFamily="34" charset="0"/>
                <a:cs typeface="Times New Roman" panose="02020603050405020304" pitchFamily="18" charset="0"/>
              </a:rPr>
              <a:t>chosen.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a:xfrm flipV="1">
            <a:off x="4495800" y="2138681"/>
            <a:ext cx="1849120" cy="253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6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4880804"/>
            <a:ext cx="2133600" cy="274097"/>
          </a:xfrm>
        </p:spPr>
        <p:txBody>
          <a:bodyPr/>
          <a:lstStyle/>
          <a:p>
            <a:fld id="{829DA496-7944-1B44-9047-47D299EDA82F}" type="slidenum">
              <a:rPr lang="en-US" smtClean="0"/>
              <a:t>33</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sp>
        <p:nvSpPr>
          <p:cNvPr id="2" name="Rectangle 1"/>
          <p:cNvSpPr/>
          <p:nvPr/>
        </p:nvSpPr>
        <p:spPr>
          <a:xfrm>
            <a:off x="1899920" y="1312082"/>
            <a:ext cx="1960880" cy="2744982"/>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Type </a:t>
            </a:r>
            <a:r>
              <a:rPr lang="en-GB" i="1" dirty="0">
                <a:latin typeface="Times New Roman" panose="02020603050405020304" pitchFamily="18" charset="0"/>
                <a:ea typeface="Calibri" panose="020F0502020204030204" pitchFamily="34" charset="0"/>
                <a:cs typeface="Times New Roman" panose="02020603050405020304" pitchFamily="18" charset="0"/>
              </a:rPr>
              <a:t>cd times</a:t>
            </a:r>
            <a:r>
              <a:rPr lang="en-GB" dirty="0">
                <a:latin typeface="Times New Roman" panose="02020603050405020304" pitchFamily="18" charset="0"/>
                <a:ea typeface="Calibri" panose="020F0502020204030204" pitchFamily="34" charset="0"/>
                <a:cs typeface="Times New Roman" panose="02020603050405020304" pitchFamily="18" charset="0"/>
              </a:rPr>
              <a:t>, press </a:t>
            </a:r>
            <a:r>
              <a:rPr lang="en-GB" dirty="0" smtClean="0">
                <a:latin typeface="Times New Roman" panose="02020603050405020304" pitchFamily="18" charset="0"/>
                <a:ea typeface="Calibri" panose="020F0502020204030204" pitchFamily="34" charset="0"/>
                <a:cs typeface="Times New Roman" panose="02020603050405020304" pitchFamily="18" charset="0"/>
              </a:rPr>
              <a:t>enter</a:t>
            </a:r>
          </a:p>
          <a:p>
            <a:pPr>
              <a:lnSpc>
                <a:spcPct val="107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Type </a:t>
            </a:r>
            <a:r>
              <a:rPr lang="en-GB" i="1" dirty="0">
                <a:latin typeface="Times New Roman" panose="02020603050405020304" pitchFamily="18" charset="0"/>
                <a:ea typeface="Calibri" panose="020F0502020204030204" pitchFamily="34" charset="0"/>
                <a:cs typeface="Times New Roman" panose="02020603050405020304" pitchFamily="18" charset="0"/>
              </a:rPr>
              <a:t>ls</a:t>
            </a:r>
            <a:r>
              <a:rPr lang="en-GB" dirty="0">
                <a:latin typeface="Times New Roman" panose="02020603050405020304" pitchFamily="18" charset="0"/>
                <a:ea typeface="Calibri" panose="020F0502020204030204" pitchFamily="34" charset="0"/>
                <a:cs typeface="Times New Roman" panose="02020603050405020304" pitchFamily="18" charset="0"/>
              </a:rPr>
              <a:t> – this will show a list of numbers which have now populated the folder ‘times’.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4058920" y="1169194"/>
            <a:ext cx="5085080" cy="3153886"/>
          </a:xfrm>
          <a:prstGeom prst="rect">
            <a:avLst/>
          </a:prstGeom>
        </p:spPr>
      </p:pic>
      <p:sp>
        <p:nvSpPr>
          <p:cNvPr id="3" name="Rectangle 2"/>
          <p:cNvSpPr/>
          <p:nvPr/>
        </p:nvSpPr>
        <p:spPr>
          <a:xfrm>
            <a:off x="1899920" y="4577874"/>
            <a:ext cx="5938520" cy="369332"/>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Now type </a:t>
            </a:r>
            <a:r>
              <a:rPr lang="en-GB" i="1" dirty="0">
                <a:latin typeface="Times New Roman" panose="02020603050405020304" pitchFamily="18" charset="0"/>
                <a:ea typeface="Calibri" panose="020F0502020204030204" pitchFamily="34" charset="0"/>
              </a:rPr>
              <a:t>cd ..</a:t>
            </a:r>
            <a:r>
              <a:rPr lang="en-GB" dirty="0">
                <a:latin typeface="Times New Roman" panose="02020603050405020304" pitchFamily="18" charset="0"/>
                <a:ea typeface="Calibri" panose="020F0502020204030204" pitchFamily="34" charset="0"/>
              </a:rPr>
              <a:t> and you will return to the main ‘snap’ folder.</a:t>
            </a:r>
            <a:endParaRPr lang="en-GB" dirty="0"/>
          </a:p>
        </p:txBody>
      </p:sp>
      <p:cxnSp>
        <p:nvCxnSpPr>
          <p:cNvPr id="11" name="Straight Arrow Connector 10"/>
          <p:cNvCxnSpPr/>
          <p:nvPr/>
        </p:nvCxnSpPr>
        <p:spPr>
          <a:xfrm flipV="1">
            <a:off x="3225800" y="3916680"/>
            <a:ext cx="1910080" cy="661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1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34</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sp>
        <p:nvSpPr>
          <p:cNvPr id="2" name="Rectangle 1"/>
          <p:cNvSpPr/>
          <p:nvPr/>
        </p:nvSpPr>
        <p:spPr>
          <a:xfrm>
            <a:off x="1884680" y="1341719"/>
            <a:ext cx="2727960" cy="3648691"/>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Once back into the ‘snap’ folder, type </a:t>
            </a:r>
            <a:r>
              <a:rPr lang="en-GB" i="1" dirty="0">
                <a:latin typeface="Times New Roman" panose="02020603050405020304" pitchFamily="18" charset="0"/>
                <a:ea typeface="Calibri" panose="020F0502020204030204" pitchFamily="34" charset="0"/>
                <a:cs typeface="Times New Roman" panose="02020603050405020304" pitchFamily="18" charset="0"/>
              </a:rPr>
              <a:t>ls</a:t>
            </a:r>
            <a:r>
              <a:rPr lang="en-GB" dirty="0">
                <a:latin typeface="Times New Roman" panose="02020603050405020304" pitchFamily="18" charset="0"/>
                <a:ea typeface="Calibri" panose="020F0502020204030204" pitchFamily="34" charset="0"/>
                <a:cs typeface="Times New Roman" panose="02020603050405020304" pitchFamily="18" charset="0"/>
              </a:rPr>
              <a:t>, this shows the files and folders that are held in the snap folder.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Carry out the same procedure for </a:t>
            </a:r>
            <a:r>
              <a:rPr lang="en-GB" i="1" dirty="0">
                <a:latin typeface="Times New Roman" panose="02020603050405020304" pitchFamily="18" charset="0"/>
                <a:ea typeface="Calibri" panose="020F0502020204030204" pitchFamily="34" charset="0"/>
                <a:cs typeface="Times New Roman" panose="02020603050405020304" pitchFamily="18" charset="0"/>
              </a:rPr>
              <a:t>fileprep.py</a:t>
            </a:r>
            <a:r>
              <a:rPr lang="en-GB" dirty="0">
                <a:latin typeface="Times New Roman" panose="02020603050405020304" pitchFamily="18" charset="0"/>
                <a:ea typeface="Calibri" panose="020F0502020204030204" pitchFamily="34" charset="0"/>
                <a:cs typeface="Times New Roman" panose="02020603050405020304" pitchFamily="18" charset="0"/>
              </a:rPr>
              <a:t> and </a:t>
            </a:r>
            <a:r>
              <a:rPr lang="en-GB" i="1" dirty="0">
                <a:latin typeface="Times New Roman" panose="02020603050405020304" pitchFamily="18" charset="0"/>
                <a:ea typeface="Calibri" panose="020F0502020204030204" pitchFamily="34" charset="0"/>
                <a:cs typeface="Times New Roman" panose="02020603050405020304" pitchFamily="18" charset="0"/>
              </a:rPr>
              <a:t>filechecker.py</a:t>
            </a:r>
            <a:r>
              <a:rPr lang="en-GB" dirty="0">
                <a:latin typeface="Times New Roman" panose="02020603050405020304" pitchFamily="18" charset="0"/>
                <a:ea typeface="Calibri" panose="020F0502020204030204" pitchFamily="34" charset="0"/>
                <a:cs typeface="Times New Roman" panose="02020603050405020304" pitchFamily="18" charset="0"/>
              </a:rPr>
              <a:t> in that order.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Type </a:t>
            </a:r>
            <a:r>
              <a:rPr lang="en-GB" i="1" dirty="0" err="1">
                <a:latin typeface="Times New Roman" panose="02020603050405020304" pitchFamily="18" charset="0"/>
                <a:ea typeface="Calibri" panose="020F0502020204030204" pitchFamily="34" charset="0"/>
                <a:cs typeface="Times New Roman" panose="02020603050405020304" pitchFamily="18" charset="0"/>
              </a:rPr>
              <a:t>sudo</a:t>
            </a:r>
            <a:r>
              <a:rPr lang="en-GB" i="1" dirty="0">
                <a:latin typeface="Times New Roman" panose="02020603050405020304" pitchFamily="18" charset="0"/>
                <a:ea typeface="Calibri" panose="020F0502020204030204" pitchFamily="34" charset="0"/>
                <a:cs typeface="Times New Roman" panose="02020603050405020304" pitchFamily="18" charset="0"/>
              </a:rPr>
              <a:t> python fileprep.py</a:t>
            </a:r>
            <a:r>
              <a:rPr lang="en-GB" dirty="0">
                <a:latin typeface="Times New Roman" panose="02020603050405020304" pitchFamily="18" charset="0"/>
                <a:ea typeface="Calibri" panose="020F0502020204030204" pitchFamily="34" charset="0"/>
                <a:cs typeface="Times New Roman" panose="02020603050405020304" pitchFamily="18" charset="0"/>
              </a:rPr>
              <a:t> and press enter.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4983480" y="1215549"/>
            <a:ext cx="6055677" cy="3556129"/>
          </a:xfrm>
          <a:prstGeom prst="rect">
            <a:avLst/>
          </a:prstGeom>
        </p:spPr>
      </p:pic>
      <p:cxnSp>
        <p:nvCxnSpPr>
          <p:cNvPr id="11" name="Straight Arrow Connector 10"/>
          <p:cNvCxnSpPr/>
          <p:nvPr/>
        </p:nvCxnSpPr>
        <p:spPr>
          <a:xfrm flipV="1">
            <a:off x="3876040" y="1783080"/>
            <a:ext cx="2499360" cy="2672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24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35</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4983480" y="1215549"/>
            <a:ext cx="6055677" cy="3556129"/>
          </a:xfrm>
          <a:prstGeom prst="rect">
            <a:avLst/>
          </a:prstGeom>
        </p:spPr>
      </p:pic>
      <p:cxnSp>
        <p:nvCxnSpPr>
          <p:cNvPr id="11" name="Straight Arrow Connector 10"/>
          <p:cNvCxnSpPr/>
          <p:nvPr/>
        </p:nvCxnSpPr>
        <p:spPr>
          <a:xfrm flipV="1">
            <a:off x="4053840" y="1887399"/>
            <a:ext cx="1991360" cy="2522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45640" y="1423952"/>
            <a:ext cx="2484120" cy="3416320"/>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This program is running a “shell program” and therefore requires to be stopped. You will have noticed the </a:t>
            </a:r>
            <a:r>
              <a:rPr lang="en-GB" i="1" dirty="0">
                <a:latin typeface="Times New Roman" panose="02020603050405020304" pitchFamily="18" charset="0"/>
                <a:ea typeface="Calibri" panose="020F0502020204030204" pitchFamily="34" charset="0"/>
              </a:rPr>
              <a:t>fileprep.py</a:t>
            </a:r>
            <a:r>
              <a:rPr lang="en-GB" dirty="0">
                <a:latin typeface="Times New Roman" panose="02020603050405020304" pitchFamily="18" charset="0"/>
                <a:ea typeface="Calibri" panose="020F0502020204030204" pitchFamily="34" charset="0"/>
              </a:rPr>
              <a:t> file has changed the folder to </a:t>
            </a:r>
            <a:r>
              <a:rPr lang="en-GB" dirty="0" err="1">
                <a:latin typeface="Times New Roman" panose="02020603050405020304" pitchFamily="18" charset="0"/>
                <a:ea typeface="Calibri" panose="020F0502020204030204" pitchFamily="34" charset="0"/>
              </a:rPr>
              <a:t>root@localhost</a:t>
            </a:r>
            <a:r>
              <a:rPr lang="en-GB" dirty="0">
                <a:latin typeface="Times New Roman" panose="02020603050405020304" pitchFamily="18" charset="0"/>
                <a:ea typeface="Calibri" panose="020F0502020204030204" pitchFamily="34" charset="0"/>
              </a:rPr>
              <a:t>:~$. </a:t>
            </a:r>
            <a:endParaRPr lang="en-GB" dirty="0" smtClean="0">
              <a:latin typeface="Times New Roman" panose="02020603050405020304" pitchFamily="18" charset="0"/>
              <a:ea typeface="Calibri" panose="020F0502020204030204" pitchFamily="34" charset="0"/>
            </a:endParaRPr>
          </a:p>
          <a:p>
            <a:endParaRPr lang="en-GB" dirty="0">
              <a:latin typeface="Times New Roman" panose="02020603050405020304" pitchFamily="18" charset="0"/>
              <a:ea typeface="Calibri" panose="020F0502020204030204" pitchFamily="34" charset="0"/>
            </a:endParaRPr>
          </a:p>
          <a:p>
            <a:r>
              <a:rPr lang="en-GB" dirty="0" smtClean="0">
                <a:latin typeface="Times New Roman" panose="02020603050405020304" pitchFamily="18" charset="0"/>
                <a:ea typeface="Calibri" panose="020F0502020204030204" pitchFamily="34" charset="0"/>
              </a:rPr>
              <a:t>Type </a:t>
            </a:r>
            <a:r>
              <a:rPr lang="en-GB" i="1" dirty="0">
                <a:latin typeface="Times New Roman" panose="02020603050405020304" pitchFamily="18" charset="0"/>
                <a:ea typeface="Calibri" panose="020F0502020204030204" pitchFamily="34" charset="0"/>
              </a:rPr>
              <a:t>exit</a:t>
            </a:r>
            <a:r>
              <a:rPr lang="en-GB" dirty="0">
                <a:latin typeface="Times New Roman" panose="02020603050405020304" pitchFamily="18" charset="0"/>
                <a:ea typeface="Calibri" panose="020F0502020204030204" pitchFamily="34" charset="0"/>
              </a:rPr>
              <a:t> and you will return to the ‘snap’ folder.</a:t>
            </a:r>
            <a:endParaRPr lang="en-GB" dirty="0"/>
          </a:p>
        </p:txBody>
      </p:sp>
    </p:spTree>
    <p:extLst>
      <p:ext uri="{BB962C8B-B14F-4D97-AF65-F5344CB8AC3E}">
        <p14:creationId xmlns:p14="http://schemas.microsoft.com/office/powerpoint/2010/main" val="38830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36</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sp>
        <p:nvSpPr>
          <p:cNvPr id="2" name="Rectangle 1"/>
          <p:cNvSpPr/>
          <p:nvPr/>
        </p:nvSpPr>
        <p:spPr>
          <a:xfrm>
            <a:off x="1783080" y="1250925"/>
            <a:ext cx="3129280" cy="685059"/>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Now after  </a:t>
            </a:r>
            <a:r>
              <a:rPr lang="en-GB" dirty="0" err="1">
                <a:latin typeface="Times New Roman" panose="02020603050405020304" pitchFamily="18" charset="0"/>
                <a:ea typeface="Calibri" panose="020F0502020204030204" pitchFamily="34" charset="0"/>
                <a:cs typeface="Times New Roman" panose="02020603050405020304" pitchFamily="18" charset="0"/>
              </a:rPr>
              <a:t>snap@localhost</a:t>
            </a:r>
            <a:r>
              <a:rPr lang="en-GB" dirty="0">
                <a:latin typeface="Times New Roman" panose="02020603050405020304" pitchFamily="18" charset="0"/>
                <a:ea typeface="Calibri" panose="020F0502020204030204" pitchFamily="34" charset="0"/>
                <a:cs typeface="Times New Roman" panose="02020603050405020304" pitchFamily="18" charset="0"/>
              </a:rPr>
              <a:t>:~ $ type  </a:t>
            </a:r>
            <a:r>
              <a:rPr lang="en-GB" i="1" dirty="0" err="1">
                <a:latin typeface="Times New Roman" panose="02020603050405020304" pitchFamily="18" charset="0"/>
                <a:ea typeface="Calibri" panose="020F0502020204030204" pitchFamily="34" charset="0"/>
                <a:cs typeface="Times New Roman" panose="02020603050405020304" pitchFamily="18" charset="0"/>
              </a:rPr>
              <a:t>sudo</a:t>
            </a:r>
            <a:r>
              <a:rPr lang="en-GB" i="1" dirty="0">
                <a:latin typeface="Times New Roman" panose="02020603050405020304" pitchFamily="18" charset="0"/>
                <a:ea typeface="Calibri" panose="020F0502020204030204" pitchFamily="34" charset="0"/>
                <a:cs typeface="Times New Roman" panose="02020603050405020304" pitchFamily="18" charset="0"/>
              </a:rPr>
              <a:t> python filechecker.py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4988561" y="1250924"/>
            <a:ext cx="4612640" cy="3082315"/>
          </a:xfrm>
          <a:prstGeom prst="rect">
            <a:avLst/>
          </a:prstGeom>
        </p:spPr>
      </p:pic>
      <p:sp>
        <p:nvSpPr>
          <p:cNvPr id="3" name="Rectangle 2"/>
          <p:cNvSpPr/>
          <p:nvPr/>
        </p:nvSpPr>
        <p:spPr>
          <a:xfrm>
            <a:off x="1783080" y="2149628"/>
            <a:ext cx="3042920" cy="2759602"/>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This </a:t>
            </a:r>
            <a:r>
              <a:rPr lang="en-GB" dirty="0">
                <a:latin typeface="Times New Roman" panose="02020603050405020304" pitchFamily="18" charset="0"/>
                <a:ea typeface="Calibri" panose="020F0502020204030204" pitchFamily="34" charset="0"/>
                <a:cs typeface="Times New Roman" panose="02020603050405020304" pitchFamily="18" charset="0"/>
              </a:rPr>
              <a:t>file checks to see if there is any node information in ‘nodes’ and ‘</a:t>
            </a:r>
            <a:r>
              <a:rPr lang="en-GB" dirty="0" err="1">
                <a:latin typeface="Times New Roman" panose="02020603050405020304" pitchFamily="18" charset="0"/>
                <a:ea typeface="Calibri" panose="020F0502020204030204" pitchFamily="34" charset="0"/>
                <a:cs typeface="Times New Roman" panose="02020603050405020304" pitchFamily="18" charset="0"/>
              </a:rPr>
              <a:t>revNodes</a:t>
            </a:r>
            <a:r>
              <a:rPr lang="en-GB" dirty="0">
                <a:latin typeface="Times New Roman" panose="02020603050405020304" pitchFamily="18" charset="0"/>
                <a:ea typeface="Calibri" panose="020F0502020204030204" pitchFamily="34" charset="0"/>
                <a:cs typeface="Times New Roman" panose="02020603050405020304" pitchFamily="18" charset="0"/>
              </a:rPr>
              <a:t>’.  These folders must at all times be equal and if not an error will occur.  As we have not entered and node information into the site controller we receive an ‘OK’ from the system.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017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37</a:t>
            </a:fld>
            <a:endParaRPr lang="en-US"/>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 Placeholder 2"/>
          <p:cNvSpPr txBox="1">
            <a:spLocks/>
          </p:cNvSpPr>
          <p:nvPr/>
        </p:nvSpPr>
        <p:spPr>
          <a:xfrm>
            <a:off x="2743200" y="648784"/>
            <a:ext cx="6096000" cy="48026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baseline="0">
                <a:solidFill>
                  <a:srgbClr val="E60023"/>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4400" dirty="0" smtClean="0">
                <a:latin typeface="Times New Roman" panose="02020603050405020304" pitchFamily="18" charset="0"/>
                <a:cs typeface="Times New Roman" panose="02020603050405020304" pitchFamily="18" charset="0"/>
              </a:rPr>
              <a:t>Site Controller</a:t>
            </a:r>
          </a:p>
          <a:p>
            <a:r>
              <a:rPr lang="en-GB" sz="1800" dirty="0" smtClean="0">
                <a:latin typeface="Times New Roman" panose="02020603050405020304" pitchFamily="18" charset="0"/>
                <a:ea typeface="Times New Roman" panose="02020603050405020304" pitchFamily="18" charset="0"/>
              </a:rPr>
              <a:t>Configuring the site controller. </a:t>
            </a:r>
            <a:endParaRPr lang="en-GB" sz="1800" dirty="0">
              <a:latin typeface="Times New Roman" panose="02020603050405020304" pitchFamily="18" charset="0"/>
              <a:cs typeface="Times New Roman" panose="02020603050405020304" pitchFamily="18" charset="0"/>
            </a:endParaRPr>
          </a:p>
        </p:txBody>
      </p:sp>
      <p:sp>
        <p:nvSpPr>
          <p:cNvPr id="2" name="Rectangle 1"/>
          <p:cNvSpPr/>
          <p:nvPr/>
        </p:nvSpPr>
        <p:spPr>
          <a:xfrm>
            <a:off x="1838960" y="1105983"/>
            <a:ext cx="7249160" cy="3780907"/>
          </a:xfrm>
          <a:prstGeom prst="rect">
            <a:avLst/>
          </a:prstGeom>
        </p:spPr>
        <p:txBody>
          <a:bodyPr wrap="square">
            <a:spAutoFit/>
          </a:bodyPr>
          <a:lstStyle/>
          <a:p>
            <a:pPr>
              <a:lnSpc>
                <a:spcPct val="107000"/>
              </a:lnSpc>
              <a:spcAft>
                <a:spcPts val="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Restarting Supervisor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1600" dirty="0">
                <a:latin typeface="Times New Roman" panose="02020603050405020304" pitchFamily="18" charset="0"/>
                <a:ea typeface="Calibri" panose="020F0502020204030204" pitchFamily="34" charset="0"/>
                <a:cs typeface="Times New Roman" panose="02020603050405020304" pitchFamily="18" charset="0"/>
              </a:rPr>
              <a:t>site controller is now ready to be populated with the new nodes</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We shall now proceed to populate the snap folder with the new nodes.</a:t>
            </a: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To restart and stop the </a:t>
            </a:r>
            <a:r>
              <a:rPr lang="en-GB" sz="1600" dirty="0">
                <a:latin typeface="Times New Roman" panose="02020603050405020304" pitchFamily="18" charset="0"/>
                <a:ea typeface="Calibri" panose="020F0502020204030204" pitchFamily="34" charset="0"/>
                <a:cs typeface="Times New Roman" panose="02020603050405020304" pitchFamily="18" charset="0"/>
              </a:rPr>
              <a:t>supervisor program by typing in the Tera Term editor window the following;</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i="1" dirty="0" err="1">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etc</a:t>
            </a:r>
            <a:r>
              <a:rPr lang="en-GB" sz="1600" i="1" dirty="0">
                <a:latin typeface="Times New Roman" panose="02020603050405020304" pitchFamily="18" charset="0"/>
                <a:ea typeface="Calibri" panose="020F0502020204030204" pitchFamily="34" charset="0"/>
                <a:cs typeface="Times New Roman" panose="02020603050405020304" pitchFamily="18" charset="0"/>
              </a:rPr>
              <a:t>/supervisor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restart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and then </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etc</a:t>
            </a:r>
            <a:r>
              <a:rPr lang="en-GB" sz="1600" i="1" dirty="0">
                <a:latin typeface="Times New Roman" panose="02020603050405020304" pitchFamily="18" charset="0"/>
                <a:ea typeface="Calibri" panose="020F0502020204030204" pitchFamily="34" charset="0"/>
                <a:cs typeface="Times New Roman" panose="02020603050405020304" pitchFamily="18" charset="0"/>
              </a:rPr>
              <a:t>/supervisor </a:t>
            </a: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stop</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Please refer to the manual ‘Procedure for new node to be entered onto the network’ for up-dating and automatically populating the site controller with the field node information.</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421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9DA496-7944-1B44-9047-47D299EDA82F}" type="slidenum">
              <a:rPr lang="en-US" smtClean="0"/>
              <a:t>38</a:t>
            </a:fld>
            <a:endParaRPr lang="en-US"/>
          </a:p>
        </p:txBody>
      </p:sp>
      <p:sp>
        <p:nvSpPr>
          <p:cNvPr id="4" name="Text Placeholder 1"/>
          <p:cNvSpPr txBox="1">
            <a:spLocks/>
          </p:cNvSpPr>
          <p:nvPr/>
        </p:nvSpPr>
        <p:spPr>
          <a:xfrm>
            <a:off x="457200" y="157482"/>
            <a:ext cx="4114800" cy="480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Questions?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2590800" y="3314596"/>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GB" altLang="en-US" sz="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324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pres?slideindex=1&amp;slidetitle="/>
          </p:cNvPr>
          <p:cNvSpPr txBox="1"/>
          <p:nvPr/>
        </p:nvSpPr>
        <p:spPr>
          <a:xfrm>
            <a:off x="7613295" y="4130737"/>
            <a:ext cx="820609" cy="369332"/>
          </a:xfrm>
          <a:prstGeom prst="rect">
            <a:avLst/>
          </a:prstGeom>
          <a:noFill/>
        </p:spPr>
        <p:txBody>
          <a:bodyPr wrap="none" rtlCol="0">
            <a:spAutoFit/>
          </a:bodyPr>
          <a:lstStyle/>
          <a:p>
            <a:r>
              <a:rPr lang="en-GB" dirty="0" smtClean="0"/>
              <a:t>Return</a:t>
            </a:r>
            <a:endParaRPr lang="en-GB" dirty="0"/>
          </a:p>
        </p:txBody>
      </p:sp>
    </p:spTree>
    <p:extLst>
      <p:ext uri="{BB962C8B-B14F-4D97-AF65-F5344CB8AC3E}">
        <p14:creationId xmlns:p14="http://schemas.microsoft.com/office/powerpoint/2010/main" val="276408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media.digikey.com/Photos/Synapse%20Photos/MFG_SS42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9DA496-7944-1B44-9047-47D299EDA82F}" type="slidenum">
              <a:rPr lang="en-US" smtClean="0"/>
              <a:t>4</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2011680" y="1339189"/>
            <a:ext cx="4572000" cy="2727029"/>
          </a:xfrm>
          <a:prstGeom prst="rect">
            <a:avLst/>
          </a:prstGeom>
        </p:spPr>
        <p:txBody>
          <a:bodyPr>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Whichever method is chosen there are certain files that must be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copied and </a:t>
            </a:r>
            <a:r>
              <a:rPr lang="en-GB" sz="1600" dirty="0">
                <a:latin typeface="Times New Roman" panose="02020603050405020304" pitchFamily="18" charset="0"/>
                <a:ea typeface="Calibri" panose="020F0502020204030204" pitchFamily="34" charset="0"/>
                <a:cs typeface="Times New Roman" panose="02020603050405020304" pitchFamily="18" charset="0"/>
              </a:rPr>
              <a:t>loaded into the site controller.</a:t>
            </a:r>
          </a:p>
          <a:p>
            <a:pPr>
              <a:lnSpc>
                <a:spcPct val="107000"/>
              </a:lnSpc>
              <a:spcAft>
                <a:spcPts val="0"/>
              </a:spcAft>
            </a:pPr>
            <a:r>
              <a:rPr lang="en-GB" sz="1600" i="1"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filechecker.py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fileprep.py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maketimes.py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myUserMain.py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These files will be available from your tutor</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55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media.digikey.com/Photos/Synapse%20Photos/MFG_SS42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9DA496-7944-1B44-9047-47D299EDA82F}" type="slidenum">
              <a:rPr lang="en-US" smtClean="0"/>
              <a:t>5</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66207" y="1087250"/>
            <a:ext cx="5116484" cy="3780907"/>
          </a:xfrm>
          <a:prstGeom prst="rect">
            <a:avLst/>
          </a:prstGeom>
        </p:spPr>
        <p:txBody>
          <a:bodyPr wrap="square">
            <a:spAutoFit/>
          </a:bodyPr>
          <a:lstStyle/>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The ‘supervisor’ program runs in the back ground and controls all aspects of the programs running in the site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controller. Supervisor requires </a:t>
            </a:r>
            <a:r>
              <a:rPr lang="en-GB" sz="1600" dirty="0">
                <a:latin typeface="Times New Roman" panose="02020603050405020304" pitchFamily="18" charset="0"/>
                <a:ea typeface="Calibri" panose="020F0502020204030204" pitchFamily="34" charset="0"/>
                <a:cs typeface="Times New Roman" panose="02020603050405020304" pitchFamily="18" charset="0"/>
              </a:rPr>
              <a:t>stopping to make any changes to the site controller.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To </a:t>
            </a:r>
            <a:r>
              <a:rPr lang="en-GB" sz="1600" dirty="0">
                <a:latin typeface="Times New Roman" panose="02020603050405020304" pitchFamily="18" charset="0"/>
                <a:ea typeface="Calibri" panose="020F0502020204030204" pitchFamily="34" charset="0"/>
                <a:cs typeface="Times New Roman" panose="02020603050405020304" pitchFamily="18" charset="0"/>
              </a:rPr>
              <a:t>stop and restart the ‘supervisor’ program use the following commands in the Tera Term editor window.</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2286000" indent="-2286000">
              <a:lnSpc>
                <a:spcPct val="107000"/>
              </a:lnSpc>
              <a:spcAft>
                <a:spcPts val="0"/>
              </a:spcAft>
            </a:pPr>
            <a:r>
              <a:rPr lang="en-GB" sz="1600" i="1" dirty="0" err="1">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etc</a:t>
            </a:r>
            <a:r>
              <a:rPr lang="en-GB" sz="1600" i="1" dirty="0">
                <a:latin typeface="Times New Roman" panose="02020603050405020304" pitchFamily="18" charset="0"/>
                <a:ea typeface="Calibri" panose="020F0502020204030204" pitchFamily="34" charset="0"/>
                <a:cs typeface="Times New Roman" panose="02020603050405020304" pitchFamily="18" charset="0"/>
              </a:rPr>
              <a:t>/</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init.d</a:t>
            </a:r>
            <a:r>
              <a:rPr lang="en-GB" sz="1600" i="1" dirty="0">
                <a:latin typeface="Times New Roman" panose="02020603050405020304" pitchFamily="18" charset="0"/>
                <a:ea typeface="Calibri" panose="020F0502020204030204" pitchFamily="34" charset="0"/>
                <a:cs typeface="Times New Roman" panose="02020603050405020304" pitchFamily="18" charset="0"/>
              </a:rPr>
              <a:t>/supervisor stop</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0" indent="-2286000">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a:t>
            </a:r>
            <a:r>
              <a:rPr lang="en-GB" sz="1600" dirty="0">
                <a:latin typeface="Times New Roman" panose="02020603050405020304" pitchFamily="18" charset="0"/>
                <a:ea typeface="Calibri" panose="020F0502020204030204" pitchFamily="34" charset="0"/>
                <a:cs typeface="Times New Roman" panose="02020603050405020304" pitchFamily="18" charset="0"/>
              </a:rPr>
              <a:t>should be used before any changes to the site controller</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2286000" indent="-2286000">
              <a:lnSpc>
                <a:spcPct val="107000"/>
              </a:lnSpc>
              <a:spcAft>
                <a:spcPts val="0"/>
              </a:spcAft>
            </a:pPr>
            <a:r>
              <a:rPr lang="en-GB" sz="1600" i="1" dirty="0" err="1">
                <a:latin typeface="Times New Roman" panose="02020603050405020304" pitchFamily="18" charset="0"/>
                <a:ea typeface="Calibri" panose="020F0502020204030204" pitchFamily="34" charset="0"/>
                <a:cs typeface="Times New Roman" panose="02020603050405020304" pitchFamily="18" charset="0"/>
              </a:rPr>
              <a:t>sudo</a:t>
            </a:r>
            <a:r>
              <a:rPr lang="en-GB" sz="1600" i="1" dirty="0">
                <a:latin typeface="Times New Roman" panose="02020603050405020304" pitchFamily="18" charset="0"/>
                <a:ea typeface="Calibri" panose="020F0502020204030204" pitchFamily="34" charset="0"/>
                <a:cs typeface="Times New Roman" panose="02020603050405020304" pitchFamily="18" charset="0"/>
              </a:rPr>
              <a:t> /</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etc</a:t>
            </a:r>
            <a:r>
              <a:rPr lang="en-GB" sz="1600" i="1" dirty="0">
                <a:latin typeface="Times New Roman" panose="02020603050405020304" pitchFamily="18" charset="0"/>
                <a:ea typeface="Calibri" panose="020F0502020204030204" pitchFamily="34" charset="0"/>
                <a:cs typeface="Times New Roman" panose="02020603050405020304" pitchFamily="18" charset="0"/>
              </a:rPr>
              <a:t>/</a:t>
            </a:r>
            <a:r>
              <a:rPr lang="en-GB" sz="1600" i="1" dirty="0" err="1">
                <a:latin typeface="Times New Roman" panose="02020603050405020304" pitchFamily="18" charset="0"/>
                <a:ea typeface="Calibri" panose="020F0502020204030204" pitchFamily="34" charset="0"/>
                <a:cs typeface="Times New Roman" panose="02020603050405020304" pitchFamily="18" charset="0"/>
              </a:rPr>
              <a:t>init.d</a:t>
            </a:r>
            <a:r>
              <a:rPr lang="en-GB" sz="1600" i="1" dirty="0">
                <a:latin typeface="Times New Roman" panose="02020603050405020304" pitchFamily="18" charset="0"/>
                <a:ea typeface="Calibri" panose="020F0502020204030204" pitchFamily="34" charset="0"/>
                <a:cs typeface="Times New Roman" panose="02020603050405020304" pitchFamily="18" charset="0"/>
              </a:rPr>
              <a:t>/supervisor restart</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0" indent="-2286000">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use </a:t>
            </a:r>
            <a:r>
              <a:rPr lang="en-GB" sz="1600" dirty="0">
                <a:latin typeface="Times New Roman" panose="02020603050405020304" pitchFamily="18" charset="0"/>
                <a:ea typeface="Calibri" panose="020F0502020204030204" pitchFamily="34" charset="0"/>
                <a:cs typeface="Times New Roman" panose="02020603050405020304" pitchFamily="18" charset="0"/>
              </a:rPr>
              <a:t>the restart supervisor to </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run </a:t>
            </a:r>
            <a:r>
              <a:rPr lang="en-GB" sz="1600" dirty="0">
                <a:latin typeface="Times New Roman" panose="02020603050405020304" pitchFamily="18" charset="0"/>
                <a:ea typeface="Calibri" panose="020F0502020204030204" pitchFamily="34" charset="0"/>
                <a:cs typeface="Times New Roman" panose="02020603050405020304" pitchFamily="18" charset="0"/>
              </a:rPr>
              <a:t>the new information.</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27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6</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899143" y="1263174"/>
            <a:ext cx="3975009" cy="2463560"/>
          </a:xfrm>
          <a:prstGeom prst="rect">
            <a:avLst/>
          </a:prstGeom>
        </p:spPr>
        <p:txBody>
          <a:bodyPr wrap="square">
            <a:spAutoFit/>
          </a:bodyPr>
          <a:lstStyle/>
          <a:p>
            <a:pPr marL="742950" lvl="1" indent="-285750">
              <a:lnSpc>
                <a:spcPct val="107000"/>
              </a:lnSpc>
              <a:spcAft>
                <a:spcPts val="0"/>
              </a:spcAft>
              <a:buFont typeface="+mj-lt"/>
              <a:buAutoNum type="arabicPeriod"/>
            </a:pPr>
            <a:r>
              <a:rPr lang="en-GB" sz="1600" b="1" dirty="0">
                <a:latin typeface="Times New Roman" panose="02020603050405020304" pitchFamily="18" charset="0"/>
                <a:ea typeface="Calibri" panose="020F0502020204030204" pitchFamily="34" charset="0"/>
                <a:cs typeface="Times New Roman" panose="02020603050405020304" pitchFamily="18" charset="0"/>
              </a:rPr>
              <a:t>Manual Method</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The files below need to be loaded </a:t>
            </a:r>
            <a:r>
              <a:rPr lang="en-GB" sz="1600" dirty="0">
                <a:latin typeface="Times New Roman" panose="02020603050405020304" pitchFamily="18" charset="0"/>
                <a:ea typeface="Calibri" panose="020F0502020204030204" pitchFamily="34" charset="0"/>
                <a:cs typeface="Times New Roman" panose="02020603050405020304" pitchFamily="18" charset="0"/>
              </a:rPr>
              <a:t>onto the site controller</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filechecker.py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fileprep.py</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maketimes.py</a:t>
            </a:r>
          </a:p>
          <a:p>
            <a:pPr marL="342900" lvl="0" indent="-342900">
              <a:lnSpc>
                <a:spcPct val="107000"/>
              </a:lnSpc>
              <a:spcAft>
                <a:spcPts val="0"/>
              </a:spcAft>
              <a:buFont typeface="Symbol" panose="05050102010706020507" pitchFamily="18" charset="2"/>
              <a:buChar char=""/>
            </a:pPr>
            <a:r>
              <a:rPr lang="en-GB" sz="1600" i="1" dirty="0" smtClean="0">
                <a:latin typeface="Times New Roman" panose="02020603050405020304" pitchFamily="18" charset="0"/>
                <a:ea typeface="Calibri" panose="020F0502020204030204" pitchFamily="34" charset="0"/>
                <a:cs typeface="Times New Roman" panose="02020603050405020304" pitchFamily="18" charset="0"/>
              </a:rPr>
              <a:t>myUserMain.py</a:t>
            </a:r>
            <a:endParaRPr lang="en-GB" sz="1600" dirty="0">
              <a:latin typeface="Times New Roman" panose="02020603050405020304" pitchFamily="18" charset="0"/>
              <a:cs typeface="Times New Roman" panose="02020603050405020304" pitchFamily="18" charset="0"/>
            </a:endParaRPr>
          </a:p>
        </p:txBody>
      </p:sp>
      <p:pic>
        <p:nvPicPr>
          <p:cNvPr id="9" name="Picture 2" descr="http://media.digikey.com/Photos/Synapse%20Photos/MFG_SS4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408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media.digikey.com/Photos/Synapse%20Photos/MFG_SS4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99" y="1151111"/>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9DA496-7944-1B44-9047-47D299EDA82F}" type="slidenum">
              <a:rPr lang="en-US" smtClean="0"/>
              <a:t>7</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1981200" y="1015833"/>
            <a:ext cx="4572000" cy="3780907"/>
          </a:xfrm>
          <a:prstGeom prst="rect">
            <a:avLst/>
          </a:prstGeom>
        </p:spPr>
        <p:txBody>
          <a:bodyPr>
            <a:spAutoFit/>
          </a:bodyPr>
          <a:lstStyle/>
          <a:p>
            <a:pPr>
              <a:lnSpc>
                <a:spcPct val="107000"/>
              </a:lnSpc>
              <a:spcAft>
                <a:spcPts val="0"/>
              </a:spcAft>
            </a:pPr>
            <a:r>
              <a:rPr lang="en-GB" sz="1600" b="1" dirty="0" smtClean="0">
                <a:latin typeface="Times New Roman" panose="02020603050405020304" pitchFamily="18" charset="0"/>
                <a:ea typeface="Calibri" panose="020F0502020204030204" pitchFamily="34" charset="0"/>
                <a:cs typeface="Times New Roman" panose="02020603050405020304" pitchFamily="18" charset="0"/>
              </a:rPr>
              <a:t>Creating </a:t>
            </a:r>
            <a:r>
              <a:rPr lang="en-GB" sz="1600" b="1" dirty="0">
                <a:latin typeface="Times New Roman" panose="02020603050405020304" pitchFamily="18" charset="0"/>
                <a:ea typeface="Calibri" panose="020F0502020204030204" pitchFamily="34" charset="0"/>
                <a:cs typeface="Times New Roman" panose="02020603050405020304" pitchFamily="18" charset="0"/>
              </a:rPr>
              <a:t>folders / files on the site controller</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The following folders or directories are required to be created in the </a:t>
            </a:r>
            <a:r>
              <a:rPr lang="en-GB"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snap@e20:~ $ folder (this may also be snap@........:~$ format depending on </a:t>
            </a:r>
            <a:r>
              <a:rPr lang="en-GB"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your </a:t>
            </a:r>
            <a:r>
              <a:rPr lang="en-GB"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site controller).</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We now need to use the ‘</a:t>
            </a:r>
            <a:r>
              <a:rPr lang="en-GB" sz="1600" i="1" dirty="0" err="1" smtClean="0">
                <a:latin typeface="Times New Roman" panose="02020603050405020304" pitchFamily="18" charset="0"/>
                <a:ea typeface="Calibri" panose="020F0502020204030204" pitchFamily="34" charset="0"/>
                <a:cs typeface="Times New Roman" panose="02020603050405020304" pitchFamily="18" charset="0"/>
              </a:rPr>
              <a:t>sudo</a:t>
            </a:r>
            <a:r>
              <a:rPr lang="en-GB" sz="1600" dirty="0" smtClean="0">
                <a:latin typeface="Times New Roman" panose="02020603050405020304" pitchFamily="18" charset="0"/>
                <a:ea typeface="Calibri" panose="020F0502020204030204" pitchFamily="34" charset="0"/>
                <a:cs typeface="Times New Roman" panose="02020603050405020304" pitchFamily="18" charset="0"/>
              </a:rPr>
              <a:t>’ command to allow access to the site controller.</a:t>
            </a:r>
            <a:r>
              <a:rPr lang="en-GB" sz="1600"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nodes</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err="1">
                <a:latin typeface="Times New Roman" panose="02020603050405020304" pitchFamily="18" charset="0"/>
                <a:ea typeface="Calibri" panose="020F0502020204030204" pitchFamily="34" charset="0"/>
                <a:cs typeface="Times New Roman" panose="02020603050405020304" pitchFamily="18" charset="0"/>
              </a:rPr>
              <a:t>revNodes</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600" i="1" dirty="0">
                <a:latin typeface="Times New Roman" panose="02020603050405020304" pitchFamily="18" charset="0"/>
                <a:ea typeface="Calibri" panose="020F0502020204030204" pitchFamily="34" charset="0"/>
                <a:cs typeface="Times New Roman" panose="02020603050405020304" pitchFamily="18" charset="0"/>
              </a:rPr>
              <a:t>times</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2481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8</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4" y="870398"/>
            <a:ext cx="6918009" cy="4175630"/>
          </a:xfrm>
          <a:prstGeom prst="rect">
            <a:avLst/>
          </a:prstGeom>
        </p:spPr>
        <p:txBody>
          <a:bodyPr wrap="square">
            <a:spAutoFit/>
          </a:bodyPr>
          <a:lstStyle/>
          <a:p>
            <a:pPr>
              <a:lnSpc>
                <a:spcPct val="107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To do this, ensure the selected folder or directory is </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snap@......:~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 in the following after the $ sign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sudo</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mkdir</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nodes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press the enter key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if the folder has been created by typing </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after the $ sign. The ‘</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nodes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folder should be indicated in blue bold text. Repeat the same for the other folders –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revNodes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times</a:t>
            </a:r>
            <a:r>
              <a:rPr lang="en-GB"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sudo</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mkdir</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revNodes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en-GB"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sudo</a:t>
            </a:r>
            <a:r>
              <a:rPr lang="en-GB"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mkdir</a:t>
            </a:r>
            <a:r>
              <a:rPr lang="en-GB"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times</a:t>
            </a:r>
          </a:p>
          <a:p>
            <a:pPr indent="457200">
              <a:lnSpc>
                <a:spcPct val="107000"/>
              </a:lnSpc>
              <a:spcAft>
                <a:spcPts val="0"/>
              </a:spcAft>
            </a:pPr>
            <a:endParaRPr lang="en-GB"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0"/>
              </a:spcAft>
            </a:pPr>
            <a:r>
              <a:rPr lang="en-GB"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 will need Notepad++ to be open to copy files later</a:t>
            </a:r>
            <a:endParaRPr lang="en-GB" sz="1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4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29DA496-7944-1B44-9047-47D299EDA82F}" type="slidenum">
              <a:rPr lang="en-US" smtClean="0"/>
              <a:t>9</a:t>
            </a:fld>
            <a:endParaRPr lang="en-US"/>
          </a:p>
        </p:txBody>
      </p:sp>
      <p:sp>
        <p:nvSpPr>
          <p:cNvPr id="3" name="Text Placeholder 2"/>
          <p:cNvSpPr>
            <a:spLocks noGrp="1"/>
          </p:cNvSpPr>
          <p:nvPr>
            <p:ph type="body" sz="quarter" idx="3"/>
          </p:nvPr>
        </p:nvSpPr>
        <p:spPr/>
        <p:txBody>
          <a:bodyPr>
            <a:noAutofit/>
          </a:bodyPr>
          <a:lstStyle/>
          <a:p>
            <a:r>
              <a:rPr lang="en-GB" sz="4400" dirty="0" smtClean="0">
                <a:latin typeface="Times New Roman" panose="02020603050405020304" pitchFamily="18" charset="0"/>
                <a:cs typeface="Times New Roman" panose="02020603050405020304" pitchFamily="18" charset="0"/>
              </a:rPr>
              <a:t>Site Controller</a:t>
            </a:r>
            <a:endParaRPr lang="en-GB" sz="4400" dirty="0">
              <a:latin typeface="Times New Roman" panose="02020603050405020304" pitchFamily="18" charset="0"/>
              <a:cs typeface="Times New Roman" panose="02020603050405020304" pitchFamily="18" charset="0"/>
            </a:endParaRPr>
          </a:p>
        </p:txBody>
      </p:sp>
      <p:sp>
        <p:nvSpPr>
          <p:cNvPr id="7" name="Rectangle 12"/>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2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6"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2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p:cNvSpPr/>
          <p:nvPr/>
        </p:nvSpPr>
        <p:spPr>
          <a:xfrm>
            <a:off x="1872205" y="976650"/>
            <a:ext cx="2560899" cy="3681905"/>
          </a:xfrm>
          <a:prstGeom prst="rect">
            <a:avLst/>
          </a:prstGeom>
        </p:spPr>
        <p:txBody>
          <a:bodyPr wrap="square">
            <a:spAutoFit/>
          </a:bodyPr>
          <a:lstStyle/>
          <a:p>
            <a:pPr>
              <a:lnSpc>
                <a:spcPct val="107000"/>
              </a:lnSpc>
              <a:spcAft>
                <a:spcPts val="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After the embedded files/programs have been activated and/or uploaded Snap folder can now be populated.</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Type the ls commend in the Snap folder line.</a:t>
            </a:r>
          </a:p>
          <a:p>
            <a:pPr>
              <a:lnSpc>
                <a:spcPct val="107000"/>
              </a:lnSpc>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GB" sz="1600" dirty="0" smtClean="0">
                <a:latin typeface="Times New Roman" panose="02020603050405020304" pitchFamily="18" charset="0"/>
                <a:ea typeface="Calibri" panose="020F0502020204030204" pitchFamily="34" charset="0"/>
                <a:cs typeface="Times New Roman" panose="02020603050405020304" pitchFamily="18" charset="0"/>
              </a:rPr>
              <a:t>This folder will have no data stored in it and so nothing will be inserted in the Tera Term editor window.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33104" y="1085199"/>
            <a:ext cx="5334000" cy="3000375"/>
          </a:xfrm>
          <a:prstGeom prst="rect">
            <a:avLst/>
          </a:prstGeom>
        </p:spPr>
      </p:pic>
      <p:cxnSp>
        <p:nvCxnSpPr>
          <p:cNvPr id="10" name="Straight Arrow Connector 9"/>
          <p:cNvCxnSpPr/>
          <p:nvPr/>
        </p:nvCxnSpPr>
        <p:spPr>
          <a:xfrm flipV="1">
            <a:off x="4120587" y="3842795"/>
            <a:ext cx="1018572" cy="242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7994</TotalTime>
  <Words>1463</Words>
  <Application>Microsoft Office PowerPoint</Application>
  <PresentationFormat>Custom</PresentationFormat>
  <Paragraphs>290</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Gotham-Book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cineviz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razor</dc:creator>
  <cp:lastModifiedBy>John Martin Allison</cp:lastModifiedBy>
  <cp:revision>135</cp:revision>
  <dcterms:created xsi:type="dcterms:W3CDTF">2015-01-28T15:31:41Z</dcterms:created>
  <dcterms:modified xsi:type="dcterms:W3CDTF">2016-10-16T06:53:35Z</dcterms:modified>
</cp:coreProperties>
</file>