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22"/>
  </p:notesMasterIdLst>
  <p:handoutMasterIdLst>
    <p:handoutMasterId r:id="rId23"/>
  </p:handoutMasterIdLst>
  <p:sldIdLst>
    <p:sldId id="256" r:id="rId2"/>
    <p:sldId id="280" r:id="rId3"/>
    <p:sldId id="275" r:id="rId4"/>
    <p:sldId id="335" r:id="rId5"/>
    <p:sldId id="288" r:id="rId6"/>
    <p:sldId id="289" r:id="rId7"/>
    <p:sldId id="333" r:id="rId8"/>
    <p:sldId id="319" r:id="rId9"/>
    <p:sldId id="320" r:id="rId10"/>
    <p:sldId id="321" r:id="rId11"/>
    <p:sldId id="322" r:id="rId12"/>
    <p:sldId id="336" r:id="rId13"/>
    <p:sldId id="334" r:id="rId14"/>
    <p:sldId id="338" r:id="rId15"/>
    <p:sldId id="339" r:id="rId16"/>
    <p:sldId id="337" r:id="rId17"/>
    <p:sldId id="341" r:id="rId18"/>
    <p:sldId id="340" r:id="rId19"/>
    <p:sldId id="317" r:id="rId20"/>
    <p:sldId id="260" r:id="rId21"/>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73">
          <p15:clr>
            <a:srgbClr val="A4A3A4"/>
          </p15:clr>
        </p15:guide>
        <p15:guide id="3" pos="11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41" autoAdjust="0"/>
  </p:normalViewPr>
  <p:slideViewPr>
    <p:cSldViewPr snapToGrid="0" snapToObjects="1" showGuides="1">
      <p:cViewPr varScale="1">
        <p:scale>
          <a:sx n="92" d="100"/>
          <a:sy n="92" d="100"/>
        </p:scale>
        <p:origin x="482" y="41"/>
      </p:cViewPr>
      <p:guideLst>
        <p:guide orient="horz" pos="1622"/>
        <p:guide pos="273"/>
        <p:guide pos="110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47" d="100"/>
          <a:sy n="47" d="100"/>
        </p:scale>
        <p:origin x="271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6CFCBD-BBB2-6C4B-A1D9-A14E4E1F9D10}" type="datetimeFigureOut">
              <a:rPr lang="en-US" smtClean="0"/>
              <a:t>10/11/2016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B08BAB-6012-B34B-82D7-C9793B1AA1B5}" type="slidenum">
              <a:rPr lang="en-US" smtClean="0"/>
              <a:t>‹#›</a:t>
            </a:fld>
            <a:endParaRPr lang="en-US"/>
          </a:p>
        </p:txBody>
      </p:sp>
    </p:spTree>
    <p:extLst>
      <p:ext uri="{BB962C8B-B14F-4D97-AF65-F5344CB8AC3E}">
        <p14:creationId xmlns:p14="http://schemas.microsoft.com/office/powerpoint/2010/main" val="2432165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91BF5-0E79-C142-A52B-67F6D111FCE0}" type="datetimeFigureOut">
              <a:rPr lang="en-US" smtClean="0"/>
              <a:t>10/11/2016</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FC4B9-C6CE-2D43-B86A-958C77E0ECDC}" type="slidenum">
              <a:rPr lang="en-US" smtClean="0"/>
              <a:t>‹#›</a:t>
            </a:fld>
            <a:endParaRPr lang="en-US"/>
          </a:p>
        </p:txBody>
      </p:sp>
    </p:spTree>
    <p:extLst>
      <p:ext uri="{BB962C8B-B14F-4D97-AF65-F5344CB8AC3E}">
        <p14:creationId xmlns:p14="http://schemas.microsoft.com/office/powerpoint/2010/main" val="13569131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6</a:t>
            </a:fld>
            <a:endParaRPr lang="en-US"/>
          </a:p>
        </p:txBody>
      </p:sp>
    </p:spTree>
    <p:extLst>
      <p:ext uri="{BB962C8B-B14F-4D97-AF65-F5344CB8AC3E}">
        <p14:creationId xmlns:p14="http://schemas.microsoft.com/office/powerpoint/2010/main" val="926283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15</a:t>
            </a:fld>
            <a:endParaRPr lang="en-US"/>
          </a:p>
        </p:txBody>
      </p:sp>
    </p:spTree>
    <p:extLst>
      <p:ext uri="{BB962C8B-B14F-4D97-AF65-F5344CB8AC3E}">
        <p14:creationId xmlns:p14="http://schemas.microsoft.com/office/powerpoint/2010/main" val="1181251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16</a:t>
            </a:fld>
            <a:endParaRPr lang="en-US"/>
          </a:p>
        </p:txBody>
      </p:sp>
    </p:spTree>
    <p:extLst>
      <p:ext uri="{BB962C8B-B14F-4D97-AF65-F5344CB8AC3E}">
        <p14:creationId xmlns:p14="http://schemas.microsoft.com/office/powerpoint/2010/main" val="82241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17</a:t>
            </a:fld>
            <a:endParaRPr lang="en-US"/>
          </a:p>
        </p:txBody>
      </p:sp>
    </p:spTree>
    <p:extLst>
      <p:ext uri="{BB962C8B-B14F-4D97-AF65-F5344CB8AC3E}">
        <p14:creationId xmlns:p14="http://schemas.microsoft.com/office/powerpoint/2010/main" val="2319135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18</a:t>
            </a:fld>
            <a:endParaRPr lang="en-US"/>
          </a:p>
        </p:txBody>
      </p:sp>
    </p:spTree>
    <p:extLst>
      <p:ext uri="{BB962C8B-B14F-4D97-AF65-F5344CB8AC3E}">
        <p14:creationId xmlns:p14="http://schemas.microsoft.com/office/powerpoint/2010/main" val="3133243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Note</a:t>
            </a:r>
            <a:r>
              <a:rPr lang="en-GB" baseline="0" dirty="0" smtClean="0"/>
              <a:t> </a:t>
            </a:r>
            <a:r>
              <a:rPr lang="en-GB" baseline="0" smtClean="0"/>
              <a:t>– </a:t>
            </a:r>
            <a:endParaRPr lang="en-GB"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1CFC4B9-C6CE-2D43-B86A-958C77E0ECDC}" type="slidenum">
              <a:rPr lang="en-US" smtClean="0"/>
              <a:t>19</a:t>
            </a:fld>
            <a:endParaRPr lang="en-US"/>
          </a:p>
        </p:txBody>
      </p:sp>
    </p:spTree>
    <p:extLst>
      <p:ext uri="{BB962C8B-B14F-4D97-AF65-F5344CB8AC3E}">
        <p14:creationId xmlns:p14="http://schemas.microsoft.com/office/powerpoint/2010/main" val="75774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7</a:t>
            </a:fld>
            <a:endParaRPr lang="en-US"/>
          </a:p>
        </p:txBody>
      </p:sp>
    </p:spTree>
    <p:extLst>
      <p:ext uri="{BB962C8B-B14F-4D97-AF65-F5344CB8AC3E}">
        <p14:creationId xmlns:p14="http://schemas.microsoft.com/office/powerpoint/2010/main" val="31124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 Ensure the Silicon driver is loaded when you chose the serial port method</a:t>
            </a:r>
          </a:p>
        </p:txBody>
      </p:sp>
      <p:sp>
        <p:nvSpPr>
          <p:cNvPr id="4" name="Slide Number Placeholder 3"/>
          <p:cNvSpPr>
            <a:spLocks noGrp="1"/>
          </p:cNvSpPr>
          <p:nvPr>
            <p:ph type="sldNum" sz="quarter" idx="10"/>
          </p:nvPr>
        </p:nvSpPr>
        <p:spPr/>
        <p:txBody>
          <a:bodyPr/>
          <a:lstStyle/>
          <a:p>
            <a:fld id="{41CFC4B9-C6CE-2D43-B86A-958C77E0ECDC}" type="slidenum">
              <a:rPr lang="en-US" smtClean="0"/>
              <a:t>8</a:t>
            </a:fld>
            <a:endParaRPr lang="en-US"/>
          </a:p>
        </p:txBody>
      </p:sp>
    </p:spTree>
    <p:extLst>
      <p:ext uri="{BB962C8B-B14F-4D97-AF65-F5344CB8AC3E}">
        <p14:creationId xmlns:p14="http://schemas.microsoft.com/office/powerpoint/2010/main" val="116703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Be careful when entering the password as no letters/numbers are displayed.</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9</a:t>
            </a:fld>
            <a:endParaRPr lang="en-US"/>
          </a:p>
        </p:txBody>
      </p:sp>
    </p:spTree>
    <p:extLst>
      <p:ext uri="{BB962C8B-B14F-4D97-AF65-F5344CB8AC3E}">
        <p14:creationId xmlns:p14="http://schemas.microsoft.com/office/powerpoint/2010/main" val="3409480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Note – the directory indicated above snap@e20:~$ may be different depending on the version of the site controller you have but it will be of this format snap@.......:~$</a:t>
            </a:r>
            <a:endParaRPr kumimoji="0" lang="en-GB" alt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10</a:t>
            </a:fld>
            <a:endParaRPr lang="en-US"/>
          </a:p>
        </p:txBody>
      </p:sp>
    </p:spTree>
    <p:extLst>
      <p:ext uri="{BB962C8B-B14F-4D97-AF65-F5344CB8AC3E}">
        <p14:creationId xmlns:p14="http://schemas.microsoft.com/office/powerpoint/2010/main" val="423952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Make a note of the address as it will be required during the setup of </a:t>
            </a:r>
            <a:r>
              <a:rPr lang="en-GB" dirty="0" err="1" smtClean="0">
                <a:latin typeface="Times New Roman" panose="02020603050405020304" pitchFamily="18" charset="0"/>
                <a:ea typeface="Times New Roman" panose="02020603050405020304" pitchFamily="18" charset="0"/>
                <a:cs typeface="Times New Roman" panose="02020603050405020304" pitchFamily="18" charset="0"/>
              </a:rPr>
              <a:t>WinSCP</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11</a:t>
            </a:fld>
            <a:endParaRPr lang="en-US"/>
          </a:p>
        </p:txBody>
      </p:sp>
    </p:spTree>
    <p:extLst>
      <p:ext uri="{BB962C8B-B14F-4D97-AF65-F5344CB8AC3E}">
        <p14:creationId xmlns:p14="http://schemas.microsoft.com/office/powerpoint/2010/main" val="126805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12</a:t>
            </a:fld>
            <a:endParaRPr lang="en-US"/>
          </a:p>
        </p:txBody>
      </p:sp>
    </p:spTree>
    <p:extLst>
      <p:ext uri="{BB962C8B-B14F-4D97-AF65-F5344CB8AC3E}">
        <p14:creationId xmlns:p14="http://schemas.microsoft.com/office/powerpoint/2010/main" val="224136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13</a:t>
            </a:fld>
            <a:endParaRPr lang="en-US"/>
          </a:p>
        </p:txBody>
      </p:sp>
    </p:spTree>
    <p:extLst>
      <p:ext uri="{BB962C8B-B14F-4D97-AF65-F5344CB8AC3E}">
        <p14:creationId xmlns:p14="http://schemas.microsoft.com/office/powerpoint/2010/main" val="1373316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14</a:t>
            </a:fld>
            <a:endParaRPr lang="en-US"/>
          </a:p>
        </p:txBody>
      </p:sp>
    </p:spTree>
    <p:extLst>
      <p:ext uri="{BB962C8B-B14F-4D97-AF65-F5344CB8AC3E}">
        <p14:creationId xmlns:p14="http://schemas.microsoft.com/office/powerpoint/2010/main" val="3979395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8928" cy="5148262"/>
          </a:xfrm>
          <a:prstGeom prst="rect">
            <a:avLst/>
          </a:prstGeom>
        </p:spPr>
      </p:pic>
      <p:sp>
        <p:nvSpPr>
          <p:cNvPr id="2" name="Title 1"/>
          <p:cNvSpPr>
            <a:spLocks noGrp="1"/>
          </p:cNvSpPr>
          <p:nvPr>
            <p:ph type="ctrTitle"/>
          </p:nvPr>
        </p:nvSpPr>
        <p:spPr>
          <a:xfrm>
            <a:off x="3124200" y="3374486"/>
            <a:ext cx="5766010" cy="1103540"/>
          </a:xfrm>
        </p:spPr>
        <p:txBody>
          <a:bodyPr>
            <a:normAutofit/>
          </a:bodyPr>
          <a:lstStyle>
            <a:lvl1pPr>
              <a:defRPr sz="32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4806238"/>
            <a:ext cx="2133600" cy="274097"/>
          </a:xfrm>
          <a:prstGeom prst="rect">
            <a:avLst/>
          </a:prstGeom>
        </p:spPr>
        <p:txBody>
          <a:bodyPr/>
          <a:lstStyle>
            <a:lvl1pPr>
              <a:defRPr>
                <a:solidFill>
                  <a:schemeClr val="bg1"/>
                </a:solidFill>
              </a:defRPr>
            </a:lvl1pPr>
          </a:lstStyle>
          <a:p>
            <a:fld id="{063DFF7B-2400-8E4D-B756-2443618E92DE}" type="datetime1">
              <a:rPr lang="en-US" smtClean="0"/>
              <a:t>10/11/2016</a:t>
            </a:fld>
            <a:endParaRPr lang="en-US" dirty="0"/>
          </a:p>
        </p:txBody>
      </p:sp>
    </p:spTree>
    <p:extLst>
      <p:ext uri="{BB962C8B-B14F-4D97-AF65-F5344CB8AC3E}">
        <p14:creationId xmlns:p14="http://schemas.microsoft.com/office/powerpoint/2010/main" val="382497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peter Title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3"/>
            <a:ext cx="9138927" cy="5145216"/>
          </a:xfrm>
          <a:prstGeom prst="rect">
            <a:avLst/>
          </a:prstGeom>
        </p:spPr>
      </p:pic>
      <p:sp>
        <p:nvSpPr>
          <p:cNvPr id="6" name="Slide Number Placeholder 5"/>
          <p:cNvSpPr>
            <a:spLocks noGrp="1"/>
          </p:cNvSpPr>
          <p:nvPr>
            <p:ph type="sldNum" sz="quarter" idx="12"/>
          </p:nvPr>
        </p:nvSpPr>
        <p:spPr/>
        <p:txBody>
          <a:bodyPr/>
          <a:lstStyle/>
          <a:p>
            <a:fld id="{829DA496-7944-1B44-9047-47D299EDA82F}" type="slidenum">
              <a:rPr lang="en-US" smtClean="0"/>
              <a:t>‹#›</a:t>
            </a:fld>
            <a:endParaRPr lang="en-US"/>
          </a:p>
        </p:txBody>
      </p:sp>
      <p:sp>
        <p:nvSpPr>
          <p:cNvPr id="7" name="Text Placeholder 4"/>
          <p:cNvSpPr>
            <a:spLocks noGrp="1"/>
          </p:cNvSpPr>
          <p:nvPr>
            <p:ph type="body" sz="quarter" idx="3" hasCustomPrompt="1"/>
          </p:nvPr>
        </p:nvSpPr>
        <p:spPr>
          <a:xfrm>
            <a:off x="2590800" y="496384"/>
            <a:ext cx="6096000" cy="480266"/>
          </a:xfrm>
        </p:spPr>
        <p:txBody>
          <a:bodyPr anchor="b"/>
          <a:lstStyle>
            <a:lvl1pPr marL="0" indent="0">
              <a:buNone/>
              <a:defRPr sz="2400" b="1" baseline="0">
                <a:solidFill>
                  <a:srgbClr val="E6002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Chapter Title</a:t>
            </a:r>
          </a:p>
        </p:txBody>
      </p:sp>
      <p:sp>
        <p:nvSpPr>
          <p:cNvPr id="8" name="Content Placeholder 5"/>
          <p:cNvSpPr>
            <a:spLocks noGrp="1"/>
          </p:cNvSpPr>
          <p:nvPr>
            <p:ph sz="quarter" idx="4"/>
          </p:nvPr>
        </p:nvSpPr>
        <p:spPr>
          <a:xfrm>
            <a:off x="2590800" y="976650"/>
            <a:ext cx="6096000" cy="3405208"/>
          </a:xfrm>
        </p:spPr>
        <p:txBody>
          <a:bodyPr>
            <a:normAutofit/>
          </a:bodyPr>
          <a:lstStyle>
            <a:lvl1pPr>
              <a:defRPr sz="2000" b="1"/>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373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pic>
        <p:nvPicPr>
          <p:cNvPr id="7" name="Picture 6" descr="TAG_PPT_TEMPLATE_chapter_01-2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8928" cy="5148263"/>
          </a:xfrm>
          <a:prstGeom prst="rect">
            <a:avLst/>
          </a:prstGeom>
        </p:spPr>
      </p:pic>
      <p:sp>
        <p:nvSpPr>
          <p:cNvPr id="2" name="Title 1"/>
          <p:cNvSpPr>
            <a:spLocks noGrp="1"/>
          </p:cNvSpPr>
          <p:nvPr>
            <p:ph type="title" hasCustomPrompt="1"/>
          </p:nvPr>
        </p:nvSpPr>
        <p:spPr/>
        <p:txBody>
          <a:bodyPr>
            <a:normAutofit/>
          </a:bodyPr>
          <a:lstStyle>
            <a:lvl1pPr algn="l">
              <a:defRPr sz="3200" b="1">
                <a:solidFill>
                  <a:srgbClr val="E60023"/>
                </a:solidFill>
              </a:defRPr>
            </a:lvl1pPr>
          </a:lstStyle>
          <a:p>
            <a:r>
              <a:rPr lang="en-US" dirty="0" smtClean="0"/>
              <a:t>Page Title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9DA496-7944-1B44-9047-47D299EDA82F}" type="slidenum">
              <a:rPr lang="en-US" smtClean="0"/>
              <a:t>‹#›</a:t>
            </a:fld>
            <a:endParaRPr lang="en-US"/>
          </a:p>
        </p:txBody>
      </p:sp>
      <p:sp>
        <p:nvSpPr>
          <p:cNvPr id="8" name="Content Placeholder 5"/>
          <p:cNvSpPr>
            <a:spLocks noGrp="1"/>
          </p:cNvSpPr>
          <p:nvPr>
            <p:ph sz="quarter" idx="4"/>
          </p:nvPr>
        </p:nvSpPr>
        <p:spPr>
          <a:xfrm>
            <a:off x="457200" y="1201262"/>
            <a:ext cx="8229600" cy="3180596"/>
          </a:xfrm>
        </p:spPr>
        <p:txBody>
          <a:bodyPr/>
          <a:lstStyle>
            <a:lvl1pPr>
              <a:defRPr sz="24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717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er P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91"/>
            <a:ext cx="9143998" cy="5148071"/>
          </a:xfrm>
          <a:prstGeom prst="rect">
            <a:avLst/>
          </a:prstGeom>
        </p:spPr>
      </p:pic>
    </p:spTree>
    <p:extLst>
      <p:ext uri="{BB962C8B-B14F-4D97-AF65-F5344CB8AC3E}">
        <p14:creationId xmlns:p14="http://schemas.microsoft.com/office/powerpoint/2010/main" val="767766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169"/>
            <a:ext cx="8229600" cy="85804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1262"/>
            <a:ext cx="8229600" cy="33976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Page #</a:t>
            </a:r>
            <a:endParaRPr lang="en-US" dirty="0"/>
          </a:p>
        </p:txBody>
      </p:sp>
    </p:spTree>
    <p:extLst>
      <p:ext uri="{BB962C8B-B14F-4D97-AF65-F5344CB8AC3E}">
        <p14:creationId xmlns:p14="http://schemas.microsoft.com/office/powerpoint/2010/main" val="35192741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Training%20presentation%20-%20Introduction.pptx"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84329" y="3233216"/>
            <a:ext cx="3973930" cy="1238661"/>
          </a:xfrm>
          <a:prstGeom prst="rect">
            <a:avLst/>
          </a:prstGeom>
        </p:spPr>
      </p:pic>
      <p:sp>
        <p:nvSpPr>
          <p:cNvPr id="3" name="TextBox 2"/>
          <p:cNvSpPr txBox="1"/>
          <p:nvPr/>
        </p:nvSpPr>
        <p:spPr>
          <a:xfrm>
            <a:off x="7970227" y="4242288"/>
            <a:ext cx="912429" cy="369332"/>
          </a:xfrm>
          <a:prstGeom prst="rect">
            <a:avLst/>
          </a:prstGeom>
          <a:noFill/>
        </p:spPr>
        <p:txBody>
          <a:bodyPr wrap="none" rtlCol="0">
            <a:spAutoFit/>
          </a:bodyPr>
          <a:lstStyle/>
          <a:p>
            <a:r>
              <a:rPr lang="en-GB" smtClean="0"/>
              <a:t>SC No.3</a:t>
            </a:r>
            <a:endParaRPr lang="en-GB" dirty="0"/>
          </a:p>
        </p:txBody>
      </p:sp>
    </p:spTree>
    <p:extLst>
      <p:ext uri="{BB962C8B-B14F-4D97-AF65-F5344CB8AC3E}">
        <p14:creationId xmlns:p14="http://schemas.microsoft.com/office/powerpoint/2010/main" val="2593237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311" y="1521281"/>
            <a:ext cx="4151527" cy="233681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29DA496-7944-1B44-9047-47D299EDA82F}" type="slidenum">
              <a:rPr lang="en-US" smtClean="0"/>
              <a:t>10</a:t>
            </a:fld>
            <a:endParaRPr lang="en-US" dirty="0"/>
          </a:p>
        </p:txBody>
      </p:sp>
      <p:sp>
        <p:nvSpPr>
          <p:cNvPr id="6" name="Rectangle 5"/>
          <p:cNvSpPr/>
          <p:nvPr/>
        </p:nvSpPr>
        <p:spPr>
          <a:xfrm>
            <a:off x="1891788" y="1111820"/>
            <a:ext cx="3392055" cy="882742"/>
          </a:xfrm>
          <a:prstGeom prst="rect">
            <a:avLst/>
          </a:prstGeom>
        </p:spPr>
        <p:txBody>
          <a:bodyPr wrap="square">
            <a:spAutoFit/>
          </a:bodyPr>
          <a:lstStyle/>
          <a:p>
            <a:pPr>
              <a:lnSpc>
                <a:spcPct val="107000"/>
              </a:lnSpc>
              <a:spcAft>
                <a:spcPts val="0"/>
              </a:spcAft>
            </a:pPr>
            <a:r>
              <a:rPr lang="en-GB" sz="1600" b="1" dirty="0">
                <a:latin typeface="Times New Roman" panose="02020603050405020304" pitchFamily="18" charset="0"/>
                <a:cs typeface="Times New Roman" panose="02020603050405020304" pitchFamily="18" charset="0"/>
              </a:rPr>
              <a:t>Connecting your PC, Laptop to the Site Controller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V="1">
            <a:off x="3235124" y="2274426"/>
            <a:ext cx="1799863" cy="11965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8"/>
          <p:cNvSpPr>
            <a:spLocks noChangeArrowheads="1"/>
          </p:cNvSpPr>
          <p:nvPr/>
        </p:nvSpPr>
        <p:spPr bwMode="auto">
          <a:xfrm>
            <a:off x="1862852" y="1797437"/>
            <a:ext cx="294643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Tera Term window shall show text indicating you are connected to the Site Controller.</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snap@e20:~$ is the main folder where all the files will be stored.</a:t>
            </a:r>
            <a:endParaRPr kumimoji="0" lang="en-GB"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PC or laptop is now connected to the site controller. </a:t>
            </a:r>
            <a:endParaRPr kumimoji="0" lang="en-GB"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124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11</a:t>
            </a:fld>
            <a:endParaRPr lang="en-US" dirty="0"/>
          </a:p>
        </p:txBody>
      </p:sp>
      <p:sp>
        <p:nvSpPr>
          <p:cNvPr id="6" name="Rectangle 5"/>
          <p:cNvSpPr/>
          <p:nvPr/>
        </p:nvSpPr>
        <p:spPr>
          <a:xfrm>
            <a:off x="2059205" y="1168385"/>
            <a:ext cx="3739711" cy="882742"/>
          </a:xfrm>
          <a:prstGeom prst="rect">
            <a:avLst/>
          </a:prstGeom>
        </p:spPr>
        <p:txBody>
          <a:bodyPr wrap="square">
            <a:spAutoFit/>
          </a:bodyPr>
          <a:lstStyle/>
          <a:p>
            <a:pPr>
              <a:lnSpc>
                <a:spcPct val="107000"/>
              </a:lnSpc>
              <a:spcAft>
                <a:spcPts val="0"/>
              </a:spcAft>
            </a:pPr>
            <a:r>
              <a:rPr lang="en-GB" sz="1600" b="1" dirty="0">
                <a:latin typeface="Times New Roman" panose="02020603050405020304" pitchFamily="18" charset="0"/>
                <a:cs typeface="Times New Roman" panose="02020603050405020304" pitchFamily="18" charset="0"/>
              </a:rPr>
              <a:t>Connecting your PC, Laptop to the Site Controller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finding the IP address</a:t>
            </a:r>
            <a:endParaRPr lang="en-GB" sz="16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3" name="Picture 22"/>
          <p:cNvPicPr/>
          <p:nvPr/>
        </p:nvPicPr>
        <p:blipFill>
          <a:blip r:embed="rId3" cstate="print">
            <a:extLst>
              <a:ext uri="{28A0092B-C50C-407E-A947-70E740481C1C}">
                <a14:useLocalDpi xmlns:a14="http://schemas.microsoft.com/office/drawing/2010/main" val="0"/>
              </a:ext>
            </a:extLst>
          </a:blip>
          <a:stretch>
            <a:fillRect/>
          </a:stretch>
        </p:blipFill>
        <p:spPr>
          <a:xfrm>
            <a:off x="5462905" y="1730852"/>
            <a:ext cx="4568190" cy="2570480"/>
          </a:xfrm>
          <a:prstGeom prst="rect">
            <a:avLst/>
          </a:prstGeom>
        </p:spPr>
      </p:pic>
      <p:sp>
        <p:nvSpPr>
          <p:cNvPr id="21" name="Rectangle 20"/>
          <p:cNvSpPr/>
          <p:nvPr/>
        </p:nvSpPr>
        <p:spPr>
          <a:xfrm>
            <a:off x="1874520" y="1827765"/>
            <a:ext cx="3423920" cy="1574149"/>
          </a:xfrm>
          <a:prstGeom prst="rect">
            <a:avLst/>
          </a:prstGeom>
        </p:spPr>
        <p:txBody>
          <a:bodyPr wrap="square">
            <a:spAutoFit/>
          </a:bodyPr>
          <a:lstStyle/>
          <a:p>
            <a:pPr>
              <a:lnSpc>
                <a:spcPct val="107000"/>
              </a:lnSpc>
              <a:spcAft>
                <a:spcPts val="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After the ……:~$, enter </a:t>
            </a:r>
            <a:r>
              <a:rPr lang="en-GB" i="1" dirty="0" err="1">
                <a:latin typeface="Times New Roman" panose="02020603050405020304" pitchFamily="18" charset="0"/>
                <a:ea typeface="Times New Roman" panose="02020603050405020304" pitchFamily="18" charset="0"/>
                <a:cs typeface="Times New Roman" panose="02020603050405020304" pitchFamily="18" charset="0"/>
              </a:rPr>
              <a:t>ifconfig</a:t>
            </a:r>
            <a:r>
              <a:rPr lang="en-GB" dirty="0">
                <a:latin typeface="Times New Roman" panose="02020603050405020304" pitchFamily="18" charset="0"/>
                <a:ea typeface="Times New Roman" panose="02020603050405020304" pitchFamily="18" charset="0"/>
                <a:cs typeface="Times New Roman" panose="02020603050405020304" pitchFamily="18" charset="0"/>
              </a:rPr>
              <a:t> in the editor window. The IP address will be </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indicated with the </a:t>
            </a:r>
            <a:r>
              <a:rPr lang="en-GB" dirty="0">
                <a:latin typeface="Times New Roman" panose="02020603050405020304" pitchFamily="18" charset="0"/>
                <a:ea typeface="Times New Roman" panose="02020603050405020304" pitchFamily="18" charset="0"/>
                <a:cs typeface="Times New Roman" panose="02020603050405020304" pitchFamily="18" charset="0"/>
              </a:rPr>
              <a:t>details of the site controller connections, if it is connected to the network.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874520" y="3513250"/>
            <a:ext cx="3352800" cy="1277786"/>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GB" dirty="0">
                <a:latin typeface="Times New Roman" panose="02020603050405020304" pitchFamily="18" charset="0"/>
                <a:ea typeface="Times New Roman" panose="02020603050405020304" pitchFamily="18" charset="0"/>
                <a:cs typeface="Times New Roman" panose="02020603050405020304" pitchFamily="18" charset="0"/>
              </a:rPr>
              <a:t>IP address is highlighted and in this case it is;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b="1" dirty="0" smtClean="0">
                <a:latin typeface="Times New Roman" panose="02020603050405020304" pitchFamily="18" charset="0"/>
                <a:ea typeface="Times New Roman" panose="02020603050405020304" pitchFamily="18" charset="0"/>
                <a:cs typeface="Times New Roman" panose="02020603050405020304" pitchFamily="18" charset="0"/>
              </a:rPr>
              <a:t>192.168.1.114</a:t>
            </a:r>
            <a:endParaRPr lang="en-GB" sz="14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Straight Arrow Connector 25"/>
          <p:cNvCxnSpPr/>
          <p:nvPr/>
        </p:nvCxnSpPr>
        <p:spPr>
          <a:xfrm flipV="1">
            <a:off x="5125720" y="2519681"/>
            <a:ext cx="1016000" cy="11226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39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12</a:t>
            </a:fld>
            <a:endParaRPr lang="en-US" dirty="0"/>
          </a:p>
        </p:txBody>
      </p:sp>
      <p:sp>
        <p:nvSpPr>
          <p:cNvPr id="6" name="Rectangle 5"/>
          <p:cNvSpPr/>
          <p:nvPr/>
        </p:nvSpPr>
        <p:spPr>
          <a:xfrm>
            <a:off x="2059205" y="1168385"/>
            <a:ext cx="3739711" cy="882742"/>
          </a:xfrm>
          <a:prstGeom prst="rect">
            <a:avLst/>
          </a:prstGeom>
        </p:spPr>
        <p:txBody>
          <a:bodyPr wrap="square">
            <a:spAutoFit/>
          </a:bodyPr>
          <a:lstStyle/>
          <a:p>
            <a:pPr>
              <a:lnSpc>
                <a:spcPct val="107000"/>
              </a:lnSpc>
              <a:spcAft>
                <a:spcPts val="0"/>
              </a:spcAft>
            </a:pPr>
            <a:r>
              <a:rPr lang="en-GB" sz="1600" b="1" dirty="0">
                <a:latin typeface="Times New Roman" panose="02020603050405020304" pitchFamily="18" charset="0"/>
                <a:cs typeface="Times New Roman" panose="02020603050405020304" pitchFamily="18" charset="0"/>
              </a:rPr>
              <a:t>Connecting your PC, Laptop to the Site Controller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2"/>
          <p:cNvSpPr>
            <a:spLocks noChangeArrowheads="1"/>
          </p:cNvSpPr>
          <p:nvPr/>
        </p:nvSpPr>
        <p:spPr bwMode="auto">
          <a:xfrm>
            <a:off x="2059205" y="1699790"/>
            <a:ext cx="234515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 use Tera Term via IP, check the TCP/IP box and enter the IP address in Host: window. </a:t>
            </a:r>
            <a:endParaRPr kumimoji="0" lang="en-GB"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31745"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200" y="1549053"/>
            <a:ext cx="5730875" cy="32226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2059205" y="3228104"/>
            <a:ext cx="229943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Ensure the settings (TCP port#, Service, </a:t>
            </a:r>
            <a:r>
              <a:rPr kumimoji="0" lang="en-GB" altLang="en-US"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etc</a:t>
            </a:r>
            <a:r>
              <a:rPr kumimoji="0" lang="en-GB"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are as indicated.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Click on ‘OK’</a:t>
            </a:r>
            <a:endParaRPr kumimoji="0" lang="en-GB"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a:off x="4053840" y="2230120"/>
            <a:ext cx="2738120" cy="2895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398520" y="3748793"/>
            <a:ext cx="3266440" cy="650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713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13</a:t>
            </a:fld>
            <a:endParaRPr lang="en-US" dirty="0"/>
          </a:p>
        </p:txBody>
      </p:sp>
      <p:sp>
        <p:nvSpPr>
          <p:cNvPr id="6" name="Rectangle 5"/>
          <p:cNvSpPr/>
          <p:nvPr/>
        </p:nvSpPr>
        <p:spPr>
          <a:xfrm>
            <a:off x="2059205" y="1168385"/>
            <a:ext cx="3739711" cy="882742"/>
          </a:xfrm>
          <a:prstGeom prst="rect">
            <a:avLst/>
          </a:prstGeom>
        </p:spPr>
        <p:txBody>
          <a:bodyPr wrap="square">
            <a:spAutoFit/>
          </a:bodyPr>
          <a:lstStyle/>
          <a:p>
            <a:pPr>
              <a:lnSpc>
                <a:spcPct val="107000"/>
              </a:lnSpc>
              <a:spcAft>
                <a:spcPts val="0"/>
              </a:spcAft>
            </a:pPr>
            <a:r>
              <a:rPr lang="en-GB" sz="1600" b="1" dirty="0">
                <a:latin typeface="Times New Roman" panose="02020603050405020304" pitchFamily="18" charset="0"/>
                <a:cs typeface="Times New Roman" panose="02020603050405020304" pitchFamily="18" charset="0"/>
              </a:rPr>
              <a:t>Connecting your PC, Laptop to the Site Controller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746115" y="1609756"/>
            <a:ext cx="4560570" cy="2566035"/>
          </a:xfrm>
          <a:prstGeom prst="rect">
            <a:avLst/>
          </a:prstGeom>
        </p:spPr>
      </p:pic>
      <p:sp>
        <p:nvSpPr>
          <p:cNvPr id="4" name="Rectangle 3"/>
          <p:cNvSpPr/>
          <p:nvPr/>
        </p:nvSpPr>
        <p:spPr>
          <a:xfrm>
            <a:off x="1798320" y="1843040"/>
            <a:ext cx="3688080" cy="2463238"/>
          </a:xfrm>
          <a:prstGeom prst="rect">
            <a:avLst/>
          </a:prstGeom>
        </p:spPr>
        <p:txBody>
          <a:bodyPr wrap="square">
            <a:spAutoFit/>
          </a:bodyPr>
          <a:lstStyle/>
          <a:p>
            <a:pPr>
              <a:lnSpc>
                <a:spcPct val="107000"/>
              </a:lnSpc>
              <a:spcAft>
                <a:spcPts val="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Double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click</a:t>
            </a:r>
            <a:r>
              <a:rPr lang="en-GB" dirty="0">
                <a:latin typeface="Times New Roman" panose="02020603050405020304" pitchFamily="18" charset="0"/>
                <a:ea typeface="Times New Roman" panose="02020603050405020304" pitchFamily="18" charset="0"/>
                <a:cs typeface="Times New Roman" panose="02020603050405020304" pitchFamily="18" charset="0"/>
              </a:rPr>
              <a:t> the short cut icon for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WinSCP</a:t>
            </a:r>
            <a:r>
              <a:rPr lang="en-GB"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From the drop down menu ‘File Protocol’ select SFTP.</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GB" dirty="0">
                <a:latin typeface="Times New Roman" panose="02020603050405020304" pitchFamily="18" charset="0"/>
                <a:ea typeface="Times New Roman" panose="02020603050405020304" pitchFamily="18" charset="0"/>
                <a:cs typeface="Times New Roman" panose="02020603050405020304" pitchFamily="18" charset="0"/>
              </a:rPr>
              <a:t>host name is the IP address of the site controller by using Tera Term.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p:cNvCxnSpPr/>
          <p:nvPr/>
        </p:nvCxnSpPr>
        <p:spPr>
          <a:xfrm flipV="1">
            <a:off x="4922520" y="1752600"/>
            <a:ext cx="1376680" cy="4775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862945" y="2286000"/>
            <a:ext cx="2664230" cy="7855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496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14</a:t>
            </a:fld>
            <a:endParaRPr lang="en-US" dirty="0"/>
          </a:p>
        </p:txBody>
      </p:sp>
      <p:sp>
        <p:nvSpPr>
          <p:cNvPr id="6" name="Rectangle 5"/>
          <p:cNvSpPr/>
          <p:nvPr/>
        </p:nvSpPr>
        <p:spPr>
          <a:xfrm>
            <a:off x="2059205" y="1168385"/>
            <a:ext cx="3739711" cy="882742"/>
          </a:xfrm>
          <a:prstGeom prst="rect">
            <a:avLst/>
          </a:prstGeom>
        </p:spPr>
        <p:txBody>
          <a:bodyPr wrap="square">
            <a:spAutoFit/>
          </a:bodyPr>
          <a:lstStyle/>
          <a:p>
            <a:pPr>
              <a:lnSpc>
                <a:spcPct val="107000"/>
              </a:lnSpc>
              <a:spcAft>
                <a:spcPts val="0"/>
              </a:spcAft>
            </a:pPr>
            <a:r>
              <a:rPr lang="en-GB" sz="1600" b="1" dirty="0">
                <a:latin typeface="Times New Roman" panose="02020603050405020304" pitchFamily="18" charset="0"/>
                <a:cs typeface="Times New Roman" panose="02020603050405020304" pitchFamily="18" charset="0"/>
              </a:rPr>
              <a:t>Connecting your PC, Laptop to the Site Controller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p:nvPr/>
        </p:nvSpPr>
        <p:spPr>
          <a:xfrm>
            <a:off x="1870364" y="2111673"/>
            <a:ext cx="2344189" cy="2308324"/>
          </a:xfrm>
          <a:prstGeom prst="rect">
            <a:avLst/>
          </a:prstGeom>
        </p:spPr>
        <p:txBody>
          <a:bodyPr wrap="square">
            <a:spAutoFit/>
          </a:bodyPr>
          <a:lstStyle/>
          <a:p>
            <a:r>
              <a:rPr lang="en-GB" dirty="0">
                <a:latin typeface="Times New Roman" panose="02020603050405020304" pitchFamily="18" charset="0"/>
                <a:ea typeface="Times New Roman" panose="02020603050405020304" pitchFamily="18" charset="0"/>
              </a:rPr>
              <a:t>Enter the IP address of the site </a:t>
            </a:r>
            <a:r>
              <a:rPr lang="en-GB" dirty="0" smtClean="0">
                <a:latin typeface="Times New Roman" panose="02020603050405020304" pitchFamily="18" charset="0"/>
                <a:ea typeface="Times New Roman" panose="02020603050405020304" pitchFamily="18" charset="0"/>
              </a:rPr>
              <a:t>controller.</a:t>
            </a:r>
          </a:p>
          <a:p>
            <a:endParaRPr lang="en-GB" dirty="0">
              <a:latin typeface="Times New Roman" panose="02020603050405020304" pitchFamily="18" charset="0"/>
              <a:ea typeface="Times New Roman" panose="02020603050405020304" pitchFamily="18" charset="0"/>
            </a:endParaRPr>
          </a:p>
          <a:p>
            <a:r>
              <a:rPr lang="en-GB" dirty="0" smtClean="0">
                <a:latin typeface="Times New Roman" panose="02020603050405020304" pitchFamily="18" charset="0"/>
                <a:ea typeface="Times New Roman" panose="02020603050405020304" pitchFamily="18" charset="0"/>
              </a:rPr>
              <a:t>The </a:t>
            </a:r>
            <a:r>
              <a:rPr lang="en-GB" dirty="0">
                <a:latin typeface="Times New Roman" panose="02020603050405020304" pitchFamily="18" charset="0"/>
                <a:ea typeface="Times New Roman" panose="02020603050405020304" pitchFamily="18" charset="0"/>
              </a:rPr>
              <a:t>Port Number should be 22 (default), </a:t>
            </a:r>
            <a:endParaRPr lang="en-GB" dirty="0" smtClean="0">
              <a:latin typeface="Times New Roman" panose="02020603050405020304" pitchFamily="18" charset="0"/>
              <a:ea typeface="Times New Roman" panose="02020603050405020304" pitchFamily="18" charset="0"/>
            </a:endParaRPr>
          </a:p>
          <a:p>
            <a:endParaRPr lang="en-GB" dirty="0">
              <a:latin typeface="Times New Roman" panose="02020603050405020304" pitchFamily="18" charset="0"/>
              <a:ea typeface="Times New Roman" panose="02020603050405020304" pitchFamily="18" charset="0"/>
            </a:endParaRPr>
          </a:p>
          <a:p>
            <a:r>
              <a:rPr lang="en-GB" dirty="0" smtClean="0">
                <a:latin typeface="Times New Roman" panose="02020603050405020304" pitchFamily="18" charset="0"/>
                <a:ea typeface="Times New Roman" panose="02020603050405020304" pitchFamily="18" charset="0"/>
              </a:rPr>
              <a:t>User </a:t>
            </a:r>
            <a:r>
              <a:rPr lang="en-GB" dirty="0">
                <a:latin typeface="Times New Roman" panose="02020603050405020304" pitchFamily="18" charset="0"/>
                <a:ea typeface="Times New Roman" panose="02020603050405020304" pitchFamily="18" charset="0"/>
              </a:rPr>
              <a:t>Name - ‘snap’ do not enter a password.</a:t>
            </a:r>
            <a:endParaRPr lang="en-GB"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502641" y="1856082"/>
            <a:ext cx="4394835" cy="2473325"/>
          </a:xfrm>
          <a:prstGeom prst="rect">
            <a:avLst/>
          </a:prstGeom>
        </p:spPr>
      </p:pic>
      <p:cxnSp>
        <p:nvCxnSpPr>
          <p:cNvPr id="11" name="Straight Arrow Connector 10"/>
          <p:cNvCxnSpPr/>
          <p:nvPr/>
        </p:nvCxnSpPr>
        <p:spPr>
          <a:xfrm>
            <a:off x="4027516" y="2431473"/>
            <a:ext cx="3179619" cy="1031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944389" y="2515914"/>
            <a:ext cx="4085706" cy="7980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4102331" y="2738824"/>
            <a:ext cx="3104804" cy="13021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754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15</a:t>
            </a:fld>
            <a:endParaRPr lang="en-US" dirty="0"/>
          </a:p>
        </p:txBody>
      </p:sp>
      <p:sp>
        <p:nvSpPr>
          <p:cNvPr id="6" name="Rectangle 5"/>
          <p:cNvSpPr/>
          <p:nvPr/>
        </p:nvSpPr>
        <p:spPr>
          <a:xfrm>
            <a:off x="2059205" y="1168385"/>
            <a:ext cx="3739711" cy="882742"/>
          </a:xfrm>
          <a:prstGeom prst="rect">
            <a:avLst/>
          </a:prstGeom>
        </p:spPr>
        <p:txBody>
          <a:bodyPr wrap="square">
            <a:spAutoFit/>
          </a:bodyPr>
          <a:lstStyle/>
          <a:p>
            <a:pPr>
              <a:lnSpc>
                <a:spcPct val="107000"/>
              </a:lnSpc>
              <a:spcAft>
                <a:spcPts val="0"/>
              </a:spcAft>
            </a:pPr>
            <a:r>
              <a:rPr lang="en-GB" sz="1600" b="1" dirty="0">
                <a:latin typeface="Times New Roman" panose="02020603050405020304" pitchFamily="18" charset="0"/>
                <a:cs typeface="Times New Roman" panose="02020603050405020304" pitchFamily="18" charset="0"/>
              </a:rPr>
              <a:t>Connecting your PC, Laptop to the Site Controller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p:nvPr/>
        </p:nvSpPr>
        <p:spPr>
          <a:xfrm>
            <a:off x="1965959" y="1934445"/>
            <a:ext cx="1857895" cy="2166875"/>
          </a:xfrm>
          <a:prstGeom prst="rect">
            <a:avLst/>
          </a:prstGeom>
        </p:spPr>
        <p:txBody>
          <a:bodyPr wrap="square">
            <a:spAutoFit/>
          </a:bodyPr>
          <a:lstStyle/>
          <a:p>
            <a:pPr>
              <a:lnSpc>
                <a:spcPct val="107000"/>
              </a:lnSpc>
              <a:spcAft>
                <a:spcPts val="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Click ‘Save’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Click ‘OK’ and if you wish to have Desktop shortcut tick the check box.</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640896" y="1694455"/>
            <a:ext cx="4159885" cy="2341245"/>
          </a:xfrm>
          <a:prstGeom prst="rect">
            <a:avLst/>
          </a:prstGeom>
        </p:spPr>
      </p:pic>
      <p:cxnSp>
        <p:nvCxnSpPr>
          <p:cNvPr id="11" name="Straight Arrow Connector 10"/>
          <p:cNvCxnSpPr/>
          <p:nvPr/>
        </p:nvCxnSpPr>
        <p:spPr>
          <a:xfrm>
            <a:off x="3277795" y="2149095"/>
            <a:ext cx="3885727" cy="4281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858503" y="3232032"/>
            <a:ext cx="2208606" cy="2478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087374" y="4258575"/>
            <a:ext cx="6853666" cy="685059"/>
          </a:xfrm>
          <a:prstGeom prst="rect">
            <a:avLst/>
          </a:prstGeom>
        </p:spPr>
        <p:txBody>
          <a:bodyPr wrap="square">
            <a:spAutoFit/>
          </a:bodyPr>
          <a:lstStyle/>
          <a:p>
            <a:pPr>
              <a:lnSpc>
                <a:spcPct val="107000"/>
              </a:lnSpc>
              <a:spcAft>
                <a:spcPts val="0"/>
              </a:spcAft>
            </a:pPr>
            <a:r>
              <a:rPr lang="en-GB" b="1" i="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Note – the IP address of the site controller must be a static address – see the onsite IT department to arrange this facility</a:t>
            </a:r>
            <a:endParaRPr lang="en-GB" sz="24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628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16</a:t>
            </a:fld>
            <a:endParaRPr lang="en-US" dirty="0"/>
          </a:p>
        </p:txBody>
      </p:sp>
      <p:sp>
        <p:nvSpPr>
          <p:cNvPr id="6" name="Rectangle 5"/>
          <p:cNvSpPr/>
          <p:nvPr/>
        </p:nvSpPr>
        <p:spPr>
          <a:xfrm>
            <a:off x="2059205" y="1168385"/>
            <a:ext cx="3739711" cy="882742"/>
          </a:xfrm>
          <a:prstGeom prst="rect">
            <a:avLst/>
          </a:prstGeom>
        </p:spPr>
        <p:txBody>
          <a:bodyPr wrap="square">
            <a:spAutoFit/>
          </a:bodyPr>
          <a:lstStyle/>
          <a:p>
            <a:pPr>
              <a:lnSpc>
                <a:spcPct val="107000"/>
              </a:lnSpc>
              <a:spcAft>
                <a:spcPts val="0"/>
              </a:spcAft>
            </a:pPr>
            <a:r>
              <a:rPr lang="en-GB" sz="1600" b="1" dirty="0">
                <a:latin typeface="Times New Roman" panose="02020603050405020304" pitchFamily="18" charset="0"/>
                <a:cs typeface="Times New Roman" panose="02020603050405020304" pitchFamily="18" charset="0"/>
              </a:rPr>
              <a:t>Connecting your PC, Laptop to the Site Controller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p:nvPr/>
        </p:nvSpPr>
        <p:spPr>
          <a:xfrm>
            <a:off x="1974075" y="2251170"/>
            <a:ext cx="1835204" cy="981423"/>
          </a:xfrm>
          <a:prstGeom prst="rect">
            <a:avLst/>
          </a:prstGeom>
        </p:spPr>
        <p:txBody>
          <a:bodyPr wrap="square">
            <a:spAutoFit/>
          </a:bodyPr>
          <a:lstStyle/>
          <a:p>
            <a:pPr>
              <a:lnSpc>
                <a:spcPct val="107000"/>
              </a:lnSpc>
              <a:spcAft>
                <a:spcPts val="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Log in by clicking the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LogIn</a:t>
            </a:r>
            <a:r>
              <a:rPr lang="en-GB" dirty="0">
                <a:latin typeface="Times New Roman" panose="02020603050405020304" pitchFamily="18" charset="0"/>
                <a:ea typeface="Times New Roman" panose="02020603050405020304" pitchFamily="18" charset="0"/>
                <a:cs typeface="Times New Roman" panose="02020603050405020304" pitchFamily="18" charset="0"/>
              </a:rPr>
              <a:t>’ button.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002406" y="1663434"/>
            <a:ext cx="4129405" cy="2324100"/>
          </a:xfrm>
          <a:prstGeom prst="rect">
            <a:avLst/>
          </a:prstGeom>
        </p:spPr>
      </p:pic>
      <p:cxnSp>
        <p:nvCxnSpPr>
          <p:cNvPr id="11" name="Straight Arrow Connector 10"/>
          <p:cNvCxnSpPr/>
          <p:nvPr/>
        </p:nvCxnSpPr>
        <p:spPr>
          <a:xfrm>
            <a:off x="3536258" y="2916547"/>
            <a:ext cx="3232902" cy="2383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444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17</a:t>
            </a:fld>
            <a:endParaRPr lang="en-US" dirty="0"/>
          </a:p>
        </p:txBody>
      </p:sp>
      <p:sp>
        <p:nvSpPr>
          <p:cNvPr id="6" name="Rectangle 5"/>
          <p:cNvSpPr/>
          <p:nvPr/>
        </p:nvSpPr>
        <p:spPr>
          <a:xfrm>
            <a:off x="2059205" y="1168385"/>
            <a:ext cx="3739711" cy="882742"/>
          </a:xfrm>
          <a:prstGeom prst="rect">
            <a:avLst/>
          </a:prstGeom>
        </p:spPr>
        <p:txBody>
          <a:bodyPr wrap="square">
            <a:spAutoFit/>
          </a:bodyPr>
          <a:lstStyle/>
          <a:p>
            <a:pPr>
              <a:lnSpc>
                <a:spcPct val="107000"/>
              </a:lnSpc>
              <a:spcAft>
                <a:spcPts val="0"/>
              </a:spcAft>
            </a:pPr>
            <a:r>
              <a:rPr lang="en-GB" sz="1600" b="1" dirty="0">
                <a:latin typeface="Times New Roman" panose="02020603050405020304" pitchFamily="18" charset="0"/>
                <a:cs typeface="Times New Roman" panose="02020603050405020304" pitchFamily="18" charset="0"/>
              </a:rPr>
              <a:t>Connecting your PC, Laptop to the Site Controller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p:nvPr/>
        </p:nvSpPr>
        <p:spPr>
          <a:xfrm>
            <a:off x="2008646" y="2090462"/>
            <a:ext cx="1761628" cy="1918859"/>
          </a:xfrm>
          <a:prstGeom prst="rect">
            <a:avLst/>
          </a:prstGeom>
        </p:spPr>
        <p:txBody>
          <a:bodyPr wrap="square">
            <a:spAutoFit/>
          </a:bodyPr>
          <a:lstStyle/>
          <a:p>
            <a:pPr>
              <a:lnSpc>
                <a:spcPct val="107000"/>
              </a:lnSpc>
              <a:spcAft>
                <a:spcPts val="0"/>
              </a:spcAf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Enter the password you </a:t>
            </a: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entered when started the site controller,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we chose ‘synapse1’ </a:t>
            </a:r>
            <a:endParaRPr lang="en-GB"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Click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‘OK’.</a:t>
            </a:r>
            <a:r>
              <a:rPr lang="en-GB" sz="1600"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429760" y="1849046"/>
            <a:ext cx="4409440" cy="2481580"/>
          </a:xfrm>
          <a:prstGeom prst="rect">
            <a:avLst/>
          </a:prstGeom>
        </p:spPr>
      </p:pic>
      <p:cxnSp>
        <p:nvCxnSpPr>
          <p:cNvPr id="11" name="Straight Arrow Connector 10"/>
          <p:cNvCxnSpPr/>
          <p:nvPr/>
        </p:nvCxnSpPr>
        <p:spPr>
          <a:xfrm>
            <a:off x="3536258" y="2916547"/>
            <a:ext cx="2491848" cy="5460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124562" y="3683602"/>
            <a:ext cx="3276238" cy="93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617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18</a:t>
            </a:fld>
            <a:endParaRPr lang="en-US" dirty="0"/>
          </a:p>
        </p:txBody>
      </p:sp>
      <p:sp>
        <p:nvSpPr>
          <p:cNvPr id="6" name="Rectangle 5"/>
          <p:cNvSpPr/>
          <p:nvPr/>
        </p:nvSpPr>
        <p:spPr>
          <a:xfrm>
            <a:off x="2059205" y="1168385"/>
            <a:ext cx="3739711" cy="882742"/>
          </a:xfrm>
          <a:prstGeom prst="rect">
            <a:avLst/>
          </a:prstGeom>
        </p:spPr>
        <p:txBody>
          <a:bodyPr wrap="square">
            <a:spAutoFit/>
          </a:bodyPr>
          <a:lstStyle/>
          <a:p>
            <a:pPr>
              <a:lnSpc>
                <a:spcPct val="107000"/>
              </a:lnSpc>
              <a:spcAft>
                <a:spcPts val="0"/>
              </a:spcAft>
            </a:pPr>
            <a:r>
              <a:rPr lang="en-GB" sz="1600" b="1" dirty="0">
                <a:latin typeface="Times New Roman" panose="02020603050405020304" pitchFamily="18" charset="0"/>
                <a:cs typeface="Times New Roman" panose="02020603050405020304" pitchFamily="18" charset="0"/>
              </a:rPr>
              <a:t>Connecting your PC, Laptop to the Site Controller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4444365" y="1821518"/>
            <a:ext cx="4394835" cy="2473325"/>
          </a:xfrm>
          <a:prstGeom prst="rect">
            <a:avLst/>
          </a:prstGeom>
        </p:spPr>
      </p:pic>
      <p:sp>
        <p:nvSpPr>
          <p:cNvPr id="4" name="Rectangle 3"/>
          <p:cNvSpPr/>
          <p:nvPr/>
        </p:nvSpPr>
        <p:spPr>
          <a:xfrm>
            <a:off x="1920414" y="1863578"/>
            <a:ext cx="2283226" cy="3055965"/>
          </a:xfrm>
          <a:prstGeom prst="rect">
            <a:avLst/>
          </a:prstGeom>
        </p:spPr>
        <p:txBody>
          <a:bodyPr wrap="square">
            <a:spAutoFit/>
          </a:bodyPr>
          <a:lstStyle/>
          <a:p>
            <a:pPr>
              <a:lnSpc>
                <a:spcPct val="107000"/>
              </a:lnSpc>
              <a:spcAft>
                <a:spcPts val="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Well done</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ea typeface="Times New Roman" panose="02020603050405020304" pitchFamily="18" charset="0"/>
                <a:cs typeface="Times New Roman" panose="02020603050405020304" pitchFamily="18" charset="0"/>
              </a:rPr>
              <a:t>WinSCP</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dirty="0">
                <a:latin typeface="Times New Roman" panose="02020603050405020304" pitchFamily="18" charset="0"/>
                <a:ea typeface="Times New Roman" panose="02020603050405020304" pitchFamily="18" charset="0"/>
                <a:cs typeface="Times New Roman" panose="02020603050405020304" pitchFamily="18" charset="0"/>
              </a:rPr>
              <a:t>has been launched successfully.</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On </a:t>
            </a:r>
            <a:r>
              <a:rPr lang="en-GB" dirty="0">
                <a:latin typeface="Times New Roman" panose="02020603050405020304" pitchFamily="18" charset="0"/>
                <a:ea typeface="Times New Roman" panose="02020603050405020304" pitchFamily="18" charset="0"/>
                <a:cs typeface="Times New Roman" panose="02020603050405020304" pitchFamily="18" charset="0"/>
              </a:rPr>
              <a:t>the screen you can see two </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windows</a:t>
            </a:r>
          </a:p>
          <a:p>
            <a:pPr>
              <a:lnSpc>
                <a:spcPct val="107000"/>
              </a:lnSpc>
              <a:spcAft>
                <a:spcPts val="0"/>
              </a:spcAft>
            </a:pP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GB" dirty="0">
                <a:latin typeface="Times New Roman" panose="02020603050405020304" pitchFamily="18" charset="0"/>
                <a:ea typeface="Times New Roman" panose="02020603050405020304" pitchFamily="18" charset="0"/>
                <a:cs typeface="Times New Roman" panose="02020603050405020304" pitchFamily="18" charset="0"/>
              </a:rPr>
              <a:t>left hand side is your </a:t>
            </a:r>
            <a:r>
              <a:rPr lang="en-GB"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PC</a:t>
            </a:r>
            <a:r>
              <a:rPr lang="en-GB" dirty="0">
                <a:latin typeface="Times New Roman" panose="02020603050405020304" pitchFamily="18" charset="0"/>
                <a:ea typeface="Times New Roman" panose="02020603050405020304" pitchFamily="18" charset="0"/>
                <a:cs typeface="Times New Roman" panose="02020603050405020304" pitchFamily="18" charset="0"/>
              </a:rPr>
              <a:t> and the right hand side is the </a:t>
            </a:r>
            <a:r>
              <a:rPr lang="en-GB"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site controller ‘snap’ folder.</a:t>
            </a:r>
            <a:endParaRPr lang="en-GB"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Oval 8"/>
          <p:cNvSpPr/>
          <p:nvPr/>
        </p:nvSpPr>
        <p:spPr>
          <a:xfrm>
            <a:off x="4572000" y="2248672"/>
            <a:ext cx="1981200" cy="62453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p:nvSpPr>
        <p:spPr>
          <a:xfrm>
            <a:off x="6553200" y="2248671"/>
            <a:ext cx="1981200" cy="1725285"/>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255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19</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Questions?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324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2</a:t>
            </a:fld>
            <a:endParaRPr lang="en-US"/>
          </a:p>
        </p:txBody>
      </p:sp>
      <p:sp>
        <p:nvSpPr>
          <p:cNvPr id="2" name="TextBox 1"/>
          <p:cNvSpPr txBox="1"/>
          <p:nvPr/>
        </p:nvSpPr>
        <p:spPr>
          <a:xfrm>
            <a:off x="1850147" y="1091784"/>
            <a:ext cx="5997155" cy="4401205"/>
          </a:xfrm>
          <a:prstGeom prst="rect">
            <a:avLst/>
          </a:prstGeom>
          <a:noFill/>
        </p:spPr>
        <p:txBody>
          <a:bodyPr wrap="none" rtlCol="0">
            <a:spAutoFit/>
          </a:bodyPr>
          <a:lstStyle/>
          <a:p>
            <a:pPr algn="ctr"/>
            <a:r>
              <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rPr>
              <a:t>Site Controller</a:t>
            </a:r>
          </a:p>
          <a:p>
            <a:pPr algn="ctr"/>
            <a:r>
              <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rPr>
              <a:t> </a:t>
            </a:r>
          </a:p>
          <a:p>
            <a:pPr algn="ctr"/>
            <a:r>
              <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rPr>
              <a:t>Setting up the </a:t>
            </a:r>
          </a:p>
          <a:p>
            <a:pPr algn="ctr"/>
            <a:r>
              <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rPr>
              <a:t>downloaded programs</a:t>
            </a:r>
          </a:p>
          <a:p>
            <a:pPr algn="ctr"/>
            <a:endPar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endParaRPr>
          </a:p>
          <a:p>
            <a:pPr algn="ctr"/>
            <a:endParaRPr lang="en-GB" sz="4000" b="1" dirty="0">
              <a:solidFill>
                <a:srgbClr val="0070C0"/>
              </a:solidFill>
              <a:effectLst>
                <a:outerShdw blurRad="38100" dist="38100" dir="2700000" algn="tl">
                  <a:srgbClr val="000000">
                    <a:alpha val="43137"/>
                  </a:srgbClr>
                </a:outerShdw>
              </a:effectLst>
              <a:latin typeface="Gotham-Book" panose="02000604040000020004" pitchFamily="2" charset="0"/>
            </a:endParaRPr>
          </a:p>
          <a:p>
            <a:pPr algn="ctr"/>
            <a:endParaRPr lang="en-GB" sz="4000" b="1" dirty="0">
              <a:solidFill>
                <a:srgbClr val="0070C0"/>
              </a:solidFill>
              <a:effectLst>
                <a:outerShdw blurRad="38100" dist="38100" dir="2700000" algn="tl">
                  <a:srgbClr val="000000">
                    <a:alpha val="43137"/>
                  </a:srgbClr>
                </a:outerShdw>
              </a:effectLst>
              <a:latin typeface="Gotham-Book" panose="02000604040000020004" pitchFamily="2" charset="0"/>
            </a:endParaRPr>
          </a:p>
        </p:txBody>
      </p:sp>
    </p:spTree>
    <p:extLst>
      <p:ext uri="{BB962C8B-B14F-4D97-AF65-F5344CB8AC3E}">
        <p14:creationId xmlns:p14="http://schemas.microsoft.com/office/powerpoint/2010/main" val="2284464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pres?slideindex=1&amp;slidetitle="/>
          </p:cNvPr>
          <p:cNvSpPr txBox="1"/>
          <p:nvPr/>
        </p:nvSpPr>
        <p:spPr>
          <a:xfrm>
            <a:off x="7613295" y="4130737"/>
            <a:ext cx="820609" cy="369332"/>
          </a:xfrm>
          <a:prstGeom prst="rect">
            <a:avLst/>
          </a:prstGeom>
          <a:noFill/>
        </p:spPr>
        <p:txBody>
          <a:bodyPr wrap="none" rtlCol="0">
            <a:spAutoFit/>
          </a:bodyPr>
          <a:lstStyle/>
          <a:p>
            <a:r>
              <a:rPr lang="en-GB" dirty="0" smtClean="0"/>
              <a:t>Return</a:t>
            </a:r>
            <a:endParaRPr lang="en-GB" dirty="0"/>
          </a:p>
        </p:txBody>
      </p:sp>
    </p:spTree>
    <p:extLst>
      <p:ext uri="{BB962C8B-B14F-4D97-AF65-F5344CB8AC3E}">
        <p14:creationId xmlns:p14="http://schemas.microsoft.com/office/powerpoint/2010/main" val="2764087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3</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6" name="Rectangle 5"/>
          <p:cNvSpPr/>
          <p:nvPr/>
        </p:nvSpPr>
        <p:spPr>
          <a:xfrm>
            <a:off x="2059206" y="1060194"/>
            <a:ext cx="4156399" cy="2800767"/>
          </a:xfrm>
          <a:prstGeom prst="rect">
            <a:avLst/>
          </a:prstGeom>
        </p:spPr>
        <p:txBody>
          <a:bodyPr wrap="square">
            <a:spAutoFit/>
          </a:bodyPr>
          <a:lstStyle/>
          <a:p>
            <a:r>
              <a:rPr lang="en-GB" sz="1600" b="1" dirty="0" smtClean="0">
                <a:latin typeface="Times New Roman" panose="02020603050405020304" pitchFamily="18" charset="0"/>
                <a:cs typeface="Times New Roman" panose="02020603050405020304" pitchFamily="18" charset="0"/>
              </a:rPr>
              <a:t>Setting up the site controller </a:t>
            </a:r>
          </a:p>
          <a:p>
            <a:endParaRPr lang="en-GB"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This section shows how to connect  to the site controller with the different software packages – Tera Term and </a:t>
            </a:r>
            <a:r>
              <a:rPr lang="en-GB" sz="1600" dirty="0" err="1" smtClean="0">
                <a:latin typeface="Times New Roman" panose="02020603050405020304" pitchFamily="18" charset="0"/>
                <a:cs typeface="Times New Roman" panose="02020603050405020304" pitchFamily="18" charset="0"/>
              </a:rPr>
              <a:t>WinSCP</a:t>
            </a:r>
            <a:r>
              <a:rPr lang="en-GB" sz="1600" dirty="0" smtClean="0">
                <a:latin typeface="Times New Roman" panose="02020603050405020304" pitchFamily="18" charset="0"/>
                <a:cs typeface="Times New Roman" panose="02020603050405020304" pitchFamily="18" charset="0"/>
              </a:rPr>
              <a:t>.</a:t>
            </a:r>
          </a:p>
          <a:p>
            <a:endParaRPr lang="en-GB" sz="1600" dirty="0" smtClean="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endParaRPr lang="en-GB" sz="1600" dirty="0" smtClean="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r>
              <a:rPr lang="en-GB" sz="1600" dirty="0" smtClean="0">
                <a:latin typeface="Times New Roman" panose="02020603050405020304" pitchFamily="18" charset="0"/>
                <a:cs typeface="Times New Roman" panose="02020603050405020304" pitchFamily="18" charset="0"/>
              </a:rPr>
              <a:t>…. and how to connect to the site controller via the serial port and LAN connections.</a:t>
            </a:r>
            <a:endParaRPr lang="en-GB" sz="1600"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446" y="1951892"/>
            <a:ext cx="2195563" cy="139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999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6" name="Picture 2" descr="http://media.digikey.com/Photos/Synapse%20Photos/MFG_SS42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687" y="806132"/>
            <a:ext cx="3024188" cy="302418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29DA496-7944-1B44-9047-47D299EDA82F}" type="slidenum">
              <a:rPr lang="en-US" smtClean="0"/>
              <a:t>4</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pic>
        <p:nvPicPr>
          <p:cNvPr id="29698"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970" y="1595435"/>
            <a:ext cx="1900237" cy="14652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26" name="Straight Arrow Connector 25"/>
          <p:cNvCxnSpPr/>
          <p:nvPr/>
        </p:nvCxnSpPr>
        <p:spPr>
          <a:xfrm>
            <a:off x="3144592" y="2109923"/>
            <a:ext cx="1427486" cy="604704"/>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144592" y="2755870"/>
            <a:ext cx="1504191" cy="198124"/>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3677634" y="1660098"/>
            <a:ext cx="1046991" cy="999508"/>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3194613" y="3174138"/>
            <a:ext cx="1454170" cy="186970"/>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3381355" y="3395165"/>
            <a:ext cx="1267428" cy="497472"/>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3763319" y="3524491"/>
            <a:ext cx="885464" cy="866697"/>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7" name="Rectangle 24"/>
          <p:cNvSpPr>
            <a:spLocks noChangeArrowheads="1"/>
          </p:cNvSpPr>
          <p:nvPr/>
        </p:nvSpPr>
        <p:spPr bwMode="auto">
          <a:xfrm>
            <a:off x="2671848" y="1349214"/>
            <a:ext cx="14873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Programmable LED’s (x3)</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9" name="Rectangle 27"/>
          <p:cNvSpPr>
            <a:spLocks noChangeArrowheads="1"/>
          </p:cNvSpPr>
          <p:nvPr/>
        </p:nvSpPr>
        <p:spPr bwMode="auto">
          <a:xfrm>
            <a:off x="1931631" y="1798216"/>
            <a:ext cx="1632030" cy="25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Programmable buttons (x3)</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5" name="Rectangle 27"/>
          <p:cNvSpPr>
            <a:spLocks noChangeArrowheads="1"/>
          </p:cNvSpPr>
          <p:nvPr/>
        </p:nvSpPr>
        <p:spPr bwMode="auto">
          <a:xfrm>
            <a:off x="2120908" y="2512356"/>
            <a:ext cx="1139503" cy="25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LAN connection</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6" name="Rectangle 27"/>
          <p:cNvSpPr>
            <a:spLocks noChangeArrowheads="1"/>
          </p:cNvSpPr>
          <p:nvPr/>
        </p:nvSpPr>
        <p:spPr bwMode="auto">
          <a:xfrm>
            <a:off x="2245537" y="3240283"/>
            <a:ext cx="1014874" cy="25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USB connector</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27"/>
          <p:cNvSpPr>
            <a:spLocks noChangeArrowheads="1"/>
          </p:cNvSpPr>
          <p:nvPr/>
        </p:nvSpPr>
        <p:spPr bwMode="auto">
          <a:xfrm>
            <a:off x="2036651" y="3744241"/>
            <a:ext cx="1632030" cy="25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microUSB</a:t>
            </a:r>
            <a:r>
              <a:rPr kumimoji="0" lang="en-GB" altLang="en-US" sz="1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connector</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8" name="Rectangle 27"/>
          <p:cNvSpPr>
            <a:spLocks noChangeArrowheads="1"/>
          </p:cNvSpPr>
          <p:nvPr/>
        </p:nvSpPr>
        <p:spPr bwMode="auto">
          <a:xfrm>
            <a:off x="2751314" y="4429789"/>
            <a:ext cx="16320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err="1" smtClean="0">
                <a:latin typeface="Calibri" panose="020F0502020204030204" pitchFamily="34" charset="0"/>
                <a:cs typeface="Times New Roman" panose="02020603050405020304" pitchFamily="18" charset="0"/>
              </a:rPr>
              <a:t>a.c</a:t>
            </a:r>
            <a:r>
              <a:rPr lang="en-GB" altLang="en-US" sz="1000" dirty="0" smtClean="0">
                <a:latin typeface="Calibri" panose="020F0502020204030204" pitchFamily="34" charset="0"/>
                <a:cs typeface="Times New Roman" panose="02020603050405020304" pitchFamily="18" charset="0"/>
              </a:rPr>
              <a:t>. Barrel connector</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9" name="Rectangle 27"/>
          <p:cNvSpPr>
            <a:spLocks noChangeArrowheads="1"/>
          </p:cNvSpPr>
          <p:nvPr/>
        </p:nvSpPr>
        <p:spPr bwMode="auto">
          <a:xfrm>
            <a:off x="6864376" y="3754591"/>
            <a:ext cx="16320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smtClean="0">
                <a:latin typeface="Calibri" panose="020F0502020204030204" pitchFamily="34" charset="0"/>
                <a:cs typeface="Times New Roman" panose="02020603050405020304" pitchFamily="18" charset="0"/>
              </a:rPr>
              <a:t>24v </a:t>
            </a:r>
            <a:r>
              <a:rPr lang="en-GB" altLang="en-US" sz="1000" dirty="0" err="1" smtClean="0">
                <a:latin typeface="Calibri" panose="020F0502020204030204" pitchFamily="34" charset="0"/>
                <a:cs typeface="Times New Roman" panose="02020603050405020304" pitchFamily="18" charset="0"/>
              </a:rPr>
              <a:t>d.c.</a:t>
            </a:r>
            <a:r>
              <a:rPr lang="en-GB" altLang="en-US" sz="1000" dirty="0" smtClean="0">
                <a:latin typeface="Calibri" panose="020F0502020204030204" pitchFamily="34" charset="0"/>
                <a:cs typeface="Times New Roman" panose="02020603050405020304" pitchFamily="18" charset="0"/>
              </a:rPr>
              <a:t> terminal rail</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60" name="Straight Arrow Connector 59"/>
          <p:cNvCxnSpPr/>
          <p:nvPr/>
        </p:nvCxnSpPr>
        <p:spPr>
          <a:xfrm flipH="1" flipV="1">
            <a:off x="7344137" y="2853382"/>
            <a:ext cx="186695" cy="792192"/>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1553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5</a:t>
            </a:fld>
            <a:endParaRPr lang="en-US"/>
          </a:p>
        </p:txBody>
      </p:sp>
      <p:sp>
        <p:nvSpPr>
          <p:cNvPr id="6" name="Rectangle 5"/>
          <p:cNvSpPr/>
          <p:nvPr/>
        </p:nvSpPr>
        <p:spPr>
          <a:xfrm>
            <a:off x="2065900" y="976650"/>
            <a:ext cx="2911982" cy="3923638"/>
          </a:xfrm>
          <a:prstGeom prst="rect">
            <a:avLst/>
          </a:prstGeom>
        </p:spPr>
        <p:txBody>
          <a:bodyPr wrap="square">
            <a:spAutoFit/>
          </a:bodyPr>
          <a:lstStyle/>
          <a:p>
            <a:pPr>
              <a:lnSpc>
                <a:spcPct val="107000"/>
              </a:lnSpc>
              <a:spcAft>
                <a:spcPts val="0"/>
              </a:spcAft>
            </a:pPr>
            <a:r>
              <a:rPr lang="en-GB" sz="1600" b="1" dirty="0" smtClean="0">
                <a:latin typeface="Times New Roman" panose="02020603050405020304" pitchFamily="18" charset="0"/>
                <a:cs typeface="Times New Roman" panose="02020603050405020304" pitchFamily="18" charset="0"/>
              </a:rPr>
              <a:t>Setting up </a:t>
            </a:r>
            <a:r>
              <a:rPr lang="en-GB" sz="1600" b="1" dirty="0">
                <a:latin typeface="Times New Roman" panose="02020603050405020304" pitchFamily="18" charset="0"/>
                <a:cs typeface="Times New Roman" panose="02020603050405020304" pitchFamily="18" charset="0"/>
              </a:rPr>
              <a:t>of Tera </a:t>
            </a:r>
            <a:r>
              <a:rPr lang="en-GB" sz="1600" b="1" dirty="0" smtClean="0">
                <a:latin typeface="Times New Roman" panose="02020603050405020304" pitchFamily="18" charset="0"/>
                <a:cs typeface="Times New Roman" panose="02020603050405020304" pitchFamily="18" charset="0"/>
              </a:rPr>
              <a:t>Term</a:t>
            </a:r>
          </a:p>
          <a:p>
            <a:pPr>
              <a:lnSpc>
                <a:spcPct val="107000"/>
              </a:lnSpc>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cs typeface="Times New Roman" panose="02020603050405020304" pitchFamily="18" charset="0"/>
              </a:rPr>
              <a:t>After </a:t>
            </a:r>
            <a:r>
              <a:rPr lang="en-GB" sz="1600" dirty="0">
                <a:latin typeface="Times New Roman" panose="02020603050405020304" pitchFamily="18" charset="0"/>
                <a:cs typeface="Times New Roman" panose="02020603050405020304" pitchFamily="18" charset="0"/>
              </a:rPr>
              <a:t>‘Tera Term’ has been installed on your PC or laptop, connect the micro-</a:t>
            </a:r>
            <a:r>
              <a:rPr lang="en-GB" sz="1600" dirty="0" err="1">
                <a:latin typeface="Times New Roman" panose="02020603050405020304" pitchFamily="18" charset="0"/>
                <a:cs typeface="Times New Roman" panose="02020603050405020304" pitchFamily="18" charset="0"/>
              </a:rPr>
              <a:t>usb</a:t>
            </a:r>
            <a:r>
              <a:rPr lang="en-GB" sz="1600" dirty="0">
                <a:latin typeface="Times New Roman" panose="02020603050405020304" pitchFamily="18" charset="0"/>
                <a:cs typeface="Times New Roman" panose="02020603050405020304" pitchFamily="18" charset="0"/>
              </a:rPr>
              <a:t> to the site controller </a:t>
            </a:r>
            <a:r>
              <a:rPr lang="en-GB" sz="1600" dirty="0" smtClean="0">
                <a:latin typeface="Times New Roman" panose="02020603050405020304" pitchFamily="18" charset="0"/>
                <a:cs typeface="Times New Roman" panose="02020603050405020304" pitchFamily="18" charset="0"/>
              </a:rPr>
              <a:t>and </a:t>
            </a:r>
            <a:r>
              <a:rPr lang="en-GB" sz="1600" dirty="0">
                <a:latin typeface="Times New Roman" panose="02020603050405020304" pitchFamily="18" charset="0"/>
                <a:cs typeface="Times New Roman" panose="02020603050405020304" pitchFamily="18" charset="0"/>
              </a:rPr>
              <a:t>the USB connector to your PC or laptop</a:t>
            </a:r>
            <a:r>
              <a:rPr lang="en-GB" sz="1600" dirty="0" smtClean="0">
                <a:latin typeface="Times New Roman" panose="02020603050405020304" pitchFamily="18" charset="0"/>
                <a:cs typeface="Times New Roman" panose="02020603050405020304" pitchFamily="18" charset="0"/>
              </a:rPr>
              <a:t>.</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en-GB" altLang="en-US" sz="1600" dirty="0">
                <a:latin typeface="Times New Roman" panose="02020603050405020304" pitchFamily="18" charset="0"/>
                <a:ea typeface="Times New Roman" panose="02020603050405020304" pitchFamily="18" charset="0"/>
                <a:cs typeface="Times New Roman" panose="02020603050405020304" pitchFamily="18" charset="0"/>
              </a:rPr>
              <a:t>Double the </a:t>
            </a:r>
            <a:r>
              <a:rPr lang="en-GB"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icon          on </a:t>
            </a:r>
            <a:r>
              <a:rPr lang="en-GB" altLang="en-US" sz="1600" dirty="0">
                <a:latin typeface="Times New Roman" panose="02020603050405020304" pitchFamily="18" charset="0"/>
                <a:ea typeface="Times New Roman" panose="02020603050405020304" pitchFamily="18" charset="0"/>
                <a:cs typeface="Times New Roman" panose="02020603050405020304" pitchFamily="18" charset="0"/>
              </a:rPr>
              <a:t>your desk top to start Tera Term. </a:t>
            </a:r>
            <a:endParaRPr lang="en-GB" altLang="en-US" sz="16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endParaRPr lang="en-GB" altLang="en-US"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GB"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A </a:t>
            </a:r>
            <a:r>
              <a:rPr lang="en-GB" altLang="en-US" sz="1600" dirty="0">
                <a:latin typeface="Times New Roman" panose="02020603050405020304" pitchFamily="18" charset="0"/>
                <a:ea typeface="Times New Roman" panose="02020603050405020304" pitchFamily="18" charset="0"/>
                <a:cs typeface="Times New Roman" panose="02020603050405020304" pitchFamily="18" charset="0"/>
              </a:rPr>
              <a:t>similar screen to the one shown in the above insert, should now be on the screen of the PC/Laptop</a:t>
            </a:r>
            <a:r>
              <a:rPr lang="en-GB"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GB" altLang="en-US" sz="1600" dirty="0">
              <a:latin typeface="Times New Roman" panose="02020603050405020304" pitchFamily="18" charset="0"/>
              <a:cs typeface="Times New Roman" panose="02020603050405020304" pitchFamily="18" charset="0"/>
            </a:endParaRPr>
          </a:p>
        </p:txBody>
      </p:sp>
      <p:sp>
        <p:nvSpPr>
          <p:cNvPr id="11" name="Text Placeholder 2"/>
          <p:cNvSpPr>
            <a:spLocks noGrp="1"/>
          </p:cNvSpPr>
          <p:nvPr>
            <p:ph type="body" sz="quarter" idx="3"/>
          </p:nvPr>
        </p:nvSpPr>
        <p:spPr>
          <a:xfrm>
            <a:off x="2590800" y="496384"/>
            <a:ext cx="6096000" cy="480266"/>
          </a:xfrm>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pic>
        <p:nvPicPr>
          <p:cNvPr id="31" name="Picture 30"/>
          <p:cNvPicPr/>
          <p:nvPr/>
        </p:nvPicPr>
        <p:blipFill>
          <a:blip r:embed="rId2" cstate="print">
            <a:extLst>
              <a:ext uri="{28A0092B-C50C-407E-A947-70E740481C1C}">
                <a14:useLocalDpi xmlns:a14="http://schemas.microsoft.com/office/drawing/2010/main" val="0"/>
              </a:ext>
            </a:extLst>
          </a:blip>
          <a:stretch>
            <a:fillRect/>
          </a:stretch>
        </p:blipFill>
        <p:spPr>
          <a:xfrm>
            <a:off x="4914596" y="1168385"/>
            <a:ext cx="4094098" cy="2823260"/>
          </a:xfrm>
          <a:prstGeom prst="rect">
            <a:avLst/>
          </a:prstGeom>
        </p:spPr>
      </p:pic>
      <p:sp>
        <p:nvSpPr>
          <p:cNvPr id="3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2292" name="Picture 52" descr="https://encrypted-tbn0.gstatic.com/images?q=tbn:ANd9GcRNoNK4ASfR2q-9sZfGfOLfF9br-APfgiuwKZ0f7FypThnVoIXb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891" y="2972838"/>
            <a:ext cx="419100"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924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5193127" y="1005548"/>
            <a:ext cx="3777615" cy="2124075"/>
          </a:xfrm>
          <a:prstGeom prst="rect">
            <a:avLst/>
          </a:prstGeom>
        </p:spPr>
      </p:pic>
      <p:sp>
        <p:nvSpPr>
          <p:cNvPr id="5" name="Slide Number Placeholder 4"/>
          <p:cNvSpPr>
            <a:spLocks noGrp="1"/>
          </p:cNvSpPr>
          <p:nvPr>
            <p:ph type="sldNum" sz="quarter" idx="12"/>
          </p:nvPr>
        </p:nvSpPr>
        <p:spPr/>
        <p:txBody>
          <a:bodyPr/>
          <a:lstStyle/>
          <a:p>
            <a:fld id="{829DA496-7944-1B44-9047-47D299EDA82F}" type="slidenum">
              <a:rPr lang="en-US" smtClean="0"/>
              <a:t>6</a:t>
            </a:fld>
            <a:endParaRPr lang="en-US" dirty="0"/>
          </a:p>
        </p:txBody>
      </p:sp>
      <p:sp>
        <p:nvSpPr>
          <p:cNvPr id="6" name="Rectangle 5"/>
          <p:cNvSpPr/>
          <p:nvPr/>
        </p:nvSpPr>
        <p:spPr>
          <a:xfrm>
            <a:off x="2059206" y="1168385"/>
            <a:ext cx="3581060" cy="962058"/>
          </a:xfrm>
          <a:prstGeom prst="rect">
            <a:avLst/>
          </a:prstGeom>
        </p:spPr>
        <p:txBody>
          <a:bodyPr wrap="square">
            <a:spAutoFit/>
          </a:bodyPr>
          <a:lstStyle/>
          <a:p>
            <a:pPr>
              <a:lnSpc>
                <a:spcPct val="107000"/>
              </a:lnSpc>
              <a:spcAft>
                <a:spcPts val="0"/>
              </a:spcAft>
            </a:pPr>
            <a:r>
              <a:rPr lang="en-GB" b="1" dirty="0">
                <a:latin typeface="Times New Roman" panose="02020603050405020304" pitchFamily="18" charset="0"/>
                <a:cs typeface="Times New Roman" panose="02020603050405020304" pitchFamily="18" charset="0"/>
              </a:rPr>
              <a:t>Installation of Tera Term</a:t>
            </a:r>
          </a:p>
          <a:p>
            <a:pPr>
              <a:lnSpc>
                <a:spcPct val="107000"/>
              </a:lnSpc>
              <a:spcAft>
                <a:spcPts val="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V="1">
            <a:off x="4693298" y="1320282"/>
            <a:ext cx="760445" cy="6298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53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50" y="2841627"/>
            <a:ext cx="3676650" cy="206692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775264" y="1578118"/>
            <a:ext cx="3127973" cy="3046988"/>
          </a:xfrm>
          <a:prstGeom prst="rect">
            <a:avLst/>
          </a:prstGeom>
        </p:spPr>
        <p:txBody>
          <a:bodyPr wrap="square">
            <a:spAutoFit/>
          </a:bodyPr>
          <a:lstStyle/>
          <a:p>
            <a:pPr lvl="0" defTabSz="914400" eaLnBrk="0" fontAlgn="base" hangingPunct="0">
              <a:spcBef>
                <a:spcPct val="0"/>
              </a:spcBef>
              <a:spcAft>
                <a:spcPct val="0"/>
              </a:spcAft>
            </a:pPr>
            <a:r>
              <a:rPr lang="en-GB" altLang="en-US" sz="1600" dirty="0">
                <a:latin typeface="Times New Roman" panose="02020603050405020304" pitchFamily="18" charset="0"/>
                <a:ea typeface="Times New Roman" panose="02020603050405020304" pitchFamily="18" charset="0"/>
                <a:cs typeface="Times New Roman" panose="02020603050405020304" pitchFamily="18" charset="0"/>
              </a:rPr>
              <a:t>From the Menu line, select the Set Up tab in the Tera Term window. </a:t>
            </a:r>
            <a:endParaRPr lang="en-GB" altLang="en-US"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endParaRPr lang="en-GB" alt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GB"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A </a:t>
            </a:r>
            <a:r>
              <a:rPr lang="en-GB" altLang="en-US" sz="1600" dirty="0">
                <a:latin typeface="Times New Roman" panose="02020603050405020304" pitchFamily="18" charset="0"/>
                <a:ea typeface="Times New Roman" panose="02020603050405020304" pitchFamily="18" charset="0"/>
                <a:cs typeface="Times New Roman" panose="02020603050405020304" pitchFamily="18" charset="0"/>
              </a:rPr>
              <a:t>drop down menu shall appear. Select ‘Serial Port’</a:t>
            </a:r>
            <a:endParaRPr lang="en-GB" altLang="en-US" sz="16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endParaRPr lang="en-GB" altLang="en-US"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GB"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Select </a:t>
            </a:r>
            <a:r>
              <a:rPr lang="en-GB" altLang="en-US" sz="1600" dirty="0">
                <a:latin typeface="Times New Roman" panose="02020603050405020304" pitchFamily="18" charset="0"/>
                <a:ea typeface="Times New Roman" panose="02020603050405020304" pitchFamily="18" charset="0"/>
                <a:cs typeface="Times New Roman" panose="02020603050405020304" pitchFamily="18" charset="0"/>
              </a:rPr>
              <a:t>the Baud Rate 115200 and click OK</a:t>
            </a:r>
            <a:r>
              <a:rPr lang="en-GB"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lvl="0" defTabSz="914400" eaLnBrk="0" fontAlgn="base" hangingPunct="0">
              <a:spcBef>
                <a:spcPct val="0"/>
              </a:spcBef>
              <a:spcAft>
                <a:spcPct val="0"/>
              </a:spcAft>
            </a:pPr>
            <a:endParaRPr lang="en-GB" altLang="en-US" sz="16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GB" altLang="en-US" sz="1600" dirty="0">
                <a:latin typeface="Times New Roman" panose="02020603050405020304" pitchFamily="18" charset="0"/>
                <a:ea typeface="Times New Roman" panose="02020603050405020304" pitchFamily="18" charset="0"/>
                <a:cs typeface="Times New Roman" panose="02020603050405020304" pitchFamily="18" charset="0"/>
              </a:rPr>
              <a:t>To change the font size click the Setup tab select Font and change to the size you require and click OK</a:t>
            </a:r>
            <a:endParaRPr lang="en-GB" altLang="en-US" sz="1600" dirty="0">
              <a:latin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flipV="1">
            <a:off x="2817845" y="3396343"/>
            <a:ext cx="4324739" cy="513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2736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7</a:t>
            </a:fld>
            <a:endParaRPr lang="en-US" dirty="0"/>
          </a:p>
        </p:txBody>
      </p:sp>
      <p:sp>
        <p:nvSpPr>
          <p:cNvPr id="6" name="Rectangle 5"/>
          <p:cNvSpPr/>
          <p:nvPr/>
        </p:nvSpPr>
        <p:spPr>
          <a:xfrm>
            <a:off x="1775264" y="991547"/>
            <a:ext cx="3581060" cy="1258421"/>
          </a:xfrm>
          <a:prstGeom prst="rect">
            <a:avLst/>
          </a:prstGeom>
        </p:spPr>
        <p:txBody>
          <a:bodyPr wrap="square">
            <a:spAutoFit/>
          </a:bodyPr>
          <a:lstStyle/>
          <a:p>
            <a:pPr>
              <a:lnSpc>
                <a:spcPct val="107000"/>
              </a:lnSpc>
              <a:spcAft>
                <a:spcPts val="0"/>
              </a:spcAft>
            </a:pPr>
            <a:r>
              <a:rPr lang="en-GB" b="1" dirty="0">
                <a:latin typeface="Times New Roman" panose="02020603050405020304" pitchFamily="18" charset="0"/>
                <a:cs typeface="Times New Roman" panose="02020603050405020304" pitchFamily="18" charset="0"/>
              </a:rPr>
              <a:t>Connecting your PC, Laptop to the Site Controller</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1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9" name="Rectangle 18"/>
          <p:cNvSpPr/>
          <p:nvPr/>
        </p:nvSpPr>
        <p:spPr>
          <a:xfrm>
            <a:off x="1775264" y="1578118"/>
            <a:ext cx="3127973" cy="3108543"/>
          </a:xfrm>
          <a:prstGeom prst="rect">
            <a:avLst/>
          </a:prstGeom>
        </p:spPr>
        <p:txBody>
          <a:bodyPr wrap="square">
            <a:spAutoFit/>
          </a:bodyPr>
          <a:lstStyle/>
          <a:p>
            <a:pPr lvl="0" defTabSz="914400" eaLnBrk="0" fontAlgn="base" hangingPunct="0">
              <a:spcBef>
                <a:spcPct val="0"/>
              </a:spcBef>
              <a:spcAft>
                <a:spcPct val="0"/>
              </a:spcAft>
            </a:pPr>
            <a:endParaRPr lang="en-GB" altLang="en-US"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GB"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Once </a:t>
            </a:r>
            <a:r>
              <a:rPr lang="en-GB" altLang="en-US" sz="1600" dirty="0">
                <a:latin typeface="Times New Roman" panose="02020603050405020304" pitchFamily="18" charset="0"/>
                <a:ea typeface="Times New Roman" panose="02020603050405020304" pitchFamily="18" charset="0"/>
                <a:cs typeface="Times New Roman" panose="02020603050405020304" pitchFamily="18" charset="0"/>
              </a:rPr>
              <a:t>the set-up has been completed </a:t>
            </a:r>
            <a:r>
              <a:rPr lang="en-GB"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you </a:t>
            </a:r>
            <a:r>
              <a:rPr lang="en-GB" altLang="en-US" sz="1600" dirty="0">
                <a:latin typeface="Times New Roman" panose="02020603050405020304" pitchFamily="18" charset="0"/>
                <a:ea typeface="Times New Roman" panose="02020603050405020304" pitchFamily="18" charset="0"/>
                <a:cs typeface="Times New Roman" panose="02020603050405020304" pitchFamily="18" charset="0"/>
              </a:rPr>
              <a:t>are now able to connect to the site controller via Tera Term</a:t>
            </a:r>
            <a:r>
              <a:rPr lang="en-GB"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lvl="0" defTabSz="914400" eaLnBrk="0" fontAlgn="base" hangingPunct="0">
              <a:spcBef>
                <a:spcPct val="0"/>
              </a:spcBef>
              <a:spcAft>
                <a:spcPct val="0"/>
              </a:spcAft>
            </a:pPr>
            <a:endParaRPr lang="en-GB" altLang="en-US" sz="1600" dirty="0">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r>
              <a:rPr lang="en-GB" altLang="en-US" sz="1600" dirty="0">
                <a:latin typeface="Times New Roman" panose="02020603050405020304" pitchFamily="18" charset="0"/>
                <a:ea typeface="Times New Roman" panose="02020603050405020304" pitchFamily="18" charset="0"/>
                <a:cs typeface="Times New Roman" panose="02020603050405020304" pitchFamily="18" charset="0"/>
              </a:rPr>
              <a:t>There two ways of connection to the site controller, one via the USB port and two via the IP address of the site controller. Both methods are basically the same. Click on ‘File’ and then ‘New </a:t>
            </a:r>
            <a:r>
              <a:rPr lang="en-GB" altLang="en-US" sz="1600" dirty="0" smtClean="0">
                <a:latin typeface="Times New Roman" panose="02020603050405020304" pitchFamily="18" charset="0"/>
                <a:ea typeface="Times New Roman" panose="02020603050405020304" pitchFamily="18" charset="0"/>
                <a:cs typeface="Times New Roman" panose="02020603050405020304" pitchFamily="18" charset="0"/>
              </a:rPr>
              <a:t>connection’</a:t>
            </a:r>
            <a:endParaRPr lang="en-GB" altLang="en-US" sz="16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endParaRPr lang="en-GB" altLang="en-US" sz="2000" dirty="0">
              <a:latin typeface="Arial" panose="020B0604020202020204" pitchFamily="34" charset="0"/>
            </a:endParaRPr>
          </a:p>
        </p:txBody>
      </p:sp>
      <p:pic>
        <p:nvPicPr>
          <p:cNvPr id="286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850" y="984753"/>
            <a:ext cx="7224500" cy="4061022"/>
          </a:xfrm>
          <a:prstGeom prst="rect">
            <a:avLst/>
          </a:prstGeom>
          <a:noFill/>
          <a:extLst>
            <a:ext uri="{909E8E84-426E-40DD-AFC4-6F175D3DCCD1}">
              <a14:hiddenFill xmlns:a14="http://schemas.microsoft.com/office/drawing/2010/main">
                <a:solidFill>
                  <a:srgbClr val="FFFFFF"/>
                </a:solidFill>
              </a14:hiddenFill>
            </a:ext>
          </a:extLst>
        </p:spPr>
      </p:pic>
      <p:pic>
        <p:nvPicPr>
          <p:cNvPr id="286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779" y="2841628"/>
            <a:ext cx="3440646" cy="19361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20" name="Straight Arrow Connector 19"/>
          <p:cNvCxnSpPr/>
          <p:nvPr/>
        </p:nvCxnSpPr>
        <p:spPr>
          <a:xfrm flipV="1">
            <a:off x="4572000" y="3133725"/>
            <a:ext cx="340779" cy="12858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6020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8</a:t>
            </a:fld>
            <a:endParaRPr lang="en-US" dirty="0"/>
          </a:p>
        </p:txBody>
      </p:sp>
      <p:sp>
        <p:nvSpPr>
          <p:cNvPr id="6" name="Rectangle 5"/>
          <p:cNvSpPr/>
          <p:nvPr/>
        </p:nvSpPr>
        <p:spPr>
          <a:xfrm>
            <a:off x="2059205" y="1168385"/>
            <a:ext cx="3093087" cy="601511"/>
          </a:xfrm>
          <a:prstGeom prst="rect">
            <a:avLst/>
          </a:prstGeom>
        </p:spPr>
        <p:txBody>
          <a:bodyPr wrap="square">
            <a:spAutoFit/>
          </a:bodyPr>
          <a:lstStyle/>
          <a:p>
            <a:pPr>
              <a:lnSpc>
                <a:spcPct val="107000"/>
              </a:lnSpc>
              <a:spcAft>
                <a:spcPts val="0"/>
              </a:spcAft>
            </a:pPr>
            <a:r>
              <a:rPr lang="en-GB" sz="1600" b="1" dirty="0">
                <a:latin typeface="Times New Roman" panose="02020603050405020304" pitchFamily="18" charset="0"/>
                <a:cs typeface="Times New Roman" panose="02020603050405020304" pitchFamily="18" charset="0"/>
              </a:rPr>
              <a:t>Connecting your PC, Laptop to the Site Controller</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3" name="Picture 12"/>
          <p:cNvPicPr>
            <a:picLocks noChangeAspect="1"/>
          </p:cNvPicPr>
          <p:nvPr/>
        </p:nvPicPr>
        <p:blipFill>
          <a:blip r:embed="rId3"/>
          <a:stretch>
            <a:fillRect/>
          </a:stretch>
        </p:blipFill>
        <p:spPr>
          <a:xfrm>
            <a:off x="4844297" y="1878715"/>
            <a:ext cx="4212329" cy="2369435"/>
          </a:xfrm>
          <a:prstGeom prst="rect">
            <a:avLst/>
          </a:prstGeom>
        </p:spPr>
      </p:pic>
      <p:sp>
        <p:nvSpPr>
          <p:cNvPr id="14" name="Rectangle 13"/>
          <p:cNvSpPr/>
          <p:nvPr/>
        </p:nvSpPr>
        <p:spPr>
          <a:xfrm>
            <a:off x="2059204" y="1809231"/>
            <a:ext cx="2716771" cy="2990114"/>
          </a:xfrm>
          <a:prstGeom prst="rect">
            <a:avLst/>
          </a:prstGeom>
        </p:spPr>
        <p:txBody>
          <a:bodyPr wrap="square">
            <a:spAutoFit/>
          </a:bodyPr>
          <a:lstStyle/>
          <a:p>
            <a:pPr>
              <a:lnSpc>
                <a:spcPct val="107000"/>
              </a:lnSpc>
            </a:pP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If </a:t>
            </a:r>
            <a:r>
              <a:rPr lang="en-GB" dirty="0">
                <a:latin typeface="Times New Roman" panose="02020603050405020304" pitchFamily="18" charset="0"/>
                <a:ea typeface="Times New Roman" panose="02020603050405020304" pitchFamily="18" charset="0"/>
                <a:cs typeface="Times New Roman" panose="02020603050405020304" pitchFamily="18" charset="0"/>
              </a:rPr>
              <a:t>you are using the IP method you need to know the IP address of the site controller. </a:t>
            </a:r>
            <a:endParaRPr lang="en-GB"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If you </a:t>
            </a:r>
            <a:r>
              <a:rPr lang="en-GB" dirty="0">
                <a:latin typeface="Times New Roman" panose="02020603050405020304" pitchFamily="18" charset="0"/>
                <a:ea typeface="Times New Roman" panose="02020603050405020304" pitchFamily="18" charset="0"/>
                <a:cs typeface="Times New Roman" panose="02020603050405020304" pitchFamily="18" charset="0"/>
              </a:rPr>
              <a:t>are using the USB port click on Serial and the com port number will appear in the window.  </a:t>
            </a:r>
            <a:endParaRPr lang="en-GB"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p:cNvSpPr/>
          <p:nvPr/>
        </p:nvSpPr>
        <p:spPr>
          <a:xfrm>
            <a:off x="5038920" y="4461880"/>
            <a:ext cx="3365024" cy="388696"/>
          </a:xfrm>
          <a:prstGeom prst="rect">
            <a:avLst/>
          </a:prstGeom>
        </p:spPr>
        <p:txBody>
          <a:bodyPr wrap="none">
            <a:spAutoFit/>
          </a:bodyPr>
          <a:lstStyle/>
          <a:p>
            <a:pPr>
              <a:lnSpc>
                <a:spcPct val="107000"/>
              </a:lnSpc>
              <a:spcAft>
                <a:spcPts val="0"/>
              </a:spcAft>
            </a:pP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When you have chosen - click </a:t>
            </a:r>
            <a:r>
              <a:rPr lang="en-GB" dirty="0">
                <a:latin typeface="Times New Roman" panose="02020603050405020304" pitchFamily="18" charset="0"/>
                <a:ea typeface="Times New Roman" panose="02020603050405020304" pitchFamily="18" charset="0"/>
                <a:cs typeface="Times New Roman" panose="02020603050405020304" pitchFamily="18" charset="0"/>
              </a:rPr>
              <a:t>OK</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Arrow Connector 17"/>
          <p:cNvCxnSpPr/>
          <p:nvPr/>
        </p:nvCxnSpPr>
        <p:spPr>
          <a:xfrm flipH="1" flipV="1">
            <a:off x="6653213" y="3524250"/>
            <a:ext cx="1376362" cy="9376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514850" y="2594549"/>
            <a:ext cx="1477934" cy="724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572000" y="3281632"/>
            <a:ext cx="1420784" cy="5807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974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9</a:t>
            </a:fld>
            <a:endParaRPr lang="en-US" dirty="0"/>
          </a:p>
        </p:txBody>
      </p:sp>
      <p:sp>
        <p:nvSpPr>
          <p:cNvPr id="6" name="Rectangle 5"/>
          <p:cNvSpPr/>
          <p:nvPr/>
        </p:nvSpPr>
        <p:spPr>
          <a:xfrm>
            <a:off x="2059205" y="1168385"/>
            <a:ext cx="5076587" cy="619272"/>
          </a:xfrm>
          <a:prstGeom prst="rect">
            <a:avLst/>
          </a:prstGeom>
        </p:spPr>
        <p:txBody>
          <a:bodyPr wrap="square">
            <a:spAutoFit/>
          </a:bodyPr>
          <a:lstStyle/>
          <a:p>
            <a:pPr>
              <a:lnSpc>
                <a:spcPct val="107000"/>
              </a:lnSpc>
              <a:spcAft>
                <a:spcPts val="0"/>
              </a:spcAft>
            </a:pPr>
            <a:r>
              <a:rPr lang="en-GB" sz="1600" b="1" dirty="0">
                <a:latin typeface="Times New Roman" panose="02020603050405020304" pitchFamily="18" charset="0"/>
                <a:cs typeface="Times New Roman" panose="02020603050405020304" pitchFamily="18" charset="0"/>
              </a:rPr>
              <a:t>Connecting your PC, Laptop to the Site Controller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5047933" y="1514257"/>
            <a:ext cx="5000307" cy="3133943"/>
          </a:xfrm>
          <a:prstGeom prst="rect">
            <a:avLst/>
          </a:prstGeom>
        </p:spPr>
      </p:pic>
      <p:sp>
        <p:nvSpPr>
          <p:cNvPr id="14" name="Rectangle 13"/>
          <p:cNvSpPr/>
          <p:nvPr/>
        </p:nvSpPr>
        <p:spPr>
          <a:xfrm>
            <a:off x="2059205" y="1514257"/>
            <a:ext cx="2779495" cy="3055965"/>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Once </a:t>
            </a:r>
            <a:r>
              <a:rPr lang="en-GB" dirty="0">
                <a:latin typeface="Times New Roman" panose="02020603050405020304" pitchFamily="18" charset="0"/>
                <a:ea typeface="Times New Roman" panose="02020603050405020304" pitchFamily="18" charset="0"/>
                <a:cs typeface="Times New Roman" panose="02020603050405020304" pitchFamily="18" charset="0"/>
              </a:rPr>
              <a:t>connected you will be asked to set a password.  </a:t>
            </a:r>
            <a:endParaRPr lang="en-GB"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GB" dirty="0">
                <a:latin typeface="Times New Roman" panose="02020603050405020304" pitchFamily="18" charset="0"/>
                <a:ea typeface="Times New Roman" panose="02020603050405020304" pitchFamily="18" charset="0"/>
                <a:cs typeface="Times New Roman" panose="02020603050405020304" pitchFamily="18" charset="0"/>
              </a:rPr>
              <a:t>Login is ‘snap’ and the default password for a first time is ‘root’. </a:t>
            </a:r>
            <a:endParaRPr lang="en-GB"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For </a:t>
            </a:r>
            <a:r>
              <a:rPr lang="en-GB" dirty="0">
                <a:latin typeface="Times New Roman" panose="02020603050405020304" pitchFamily="18" charset="0"/>
                <a:ea typeface="Times New Roman" panose="02020603050405020304" pitchFamily="18" charset="0"/>
                <a:cs typeface="Times New Roman" panose="02020603050405020304" pitchFamily="18" charset="0"/>
              </a:rPr>
              <a:t>the new password we have chosen in this case ‘synapse1’.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988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6629</TotalTime>
  <Words>853</Words>
  <Application>Microsoft Office PowerPoint</Application>
  <PresentationFormat>Custom</PresentationFormat>
  <Paragraphs>157</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Gotham-Book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cineviz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razor</dc:creator>
  <cp:lastModifiedBy>John Martin Allison</cp:lastModifiedBy>
  <cp:revision>112</cp:revision>
  <dcterms:created xsi:type="dcterms:W3CDTF">2015-01-28T15:31:41Z</dcterms:created>
  <dcterms:modified xsi:type="dcterms:W3CDTF">2016-10-11T10:10:08Z</dcterms:modified>
</cp:coreProperties>
</file>