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9" r:id="rId4"/>
    <p:sldId id="294" r:id="rId5"/>
    <p:sldId id="282" r:id="rId6"/>
    <p:sldId id="288" r:id="rId7"/>
    <p:sldId id="285" r:id="rId8"/>
    <p:sldId id="296" r:id="rId9"/>
    <p:sldId id="286" r:id="rId10"/>
    <p:sldId id="287" r:id="rId11"/>
    <p:sldId id="289" r:id="rId12"/>
    <p:sldId id="290" r:id="rId13"/>
    <p:sldId id="293" r:id="rId14"/>
    <p:sldId id="264" r:id="rId15"/>
    <p:sldId id="261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260" r:id="rId34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73">
          <p15:clr>
            <a:srgbClr val="A4A3A4"/>
          </p15:clr>
        </p15:guide>
        <p15:guide id="3" pos="11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87" d="100"/>
          <a:sy n="87" d="100"/>
        </p:scale>
        <p:origin x="680" y="60"/>
      </p:cViewPr>
      <p:guideLst>
        <p:guide orient="horz" pos="1622"/>
        <p:guide pos="273"/>
        <p:guide pos="11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CFCBD-BBB2-6C4B-A1D9-A14E4E1F9D10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08BAB-6012-B34B-82D7-C9793B1AA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65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91BF5-0E79-C142-A52B-67F6D111FCE0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FC4B9-C6CE-2D43-B86A-958C77E0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1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928" cy="5148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3374486"/>
            <a:ext cx="5766010" cy="110354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06238"/>
            <a:ext cx="2133600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DFF7B-2400-8E4D-B756-2443618E92DE}" type="datetime1">
              <a:rPr lang="en-US" smtClean="0"/>
              <a:t>3/15/2017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7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pe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"/>
            <a:ext cx="9138927" cy="51452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590800" y="496384"/>
            <a:ext cx="6096000" cy="480266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E600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Chapter Title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2590800" y="976650"/>
            <a:ext cx="6096000" cy="3405208"/>
          </a:xfrm>
        </p:spPr>
        <p:txBody>
          <a:bodyPr>
            <a:normAutofit/>
          </a:bodyPr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3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G_PPT_TEMPLATE_chapter_01-2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928" cy="5148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rgbClr val="E60023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57200" y="1201262"/>
            <a:ext cx="8229600" cy="3180596"/>
          </a:xfrm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"/>
            <a:ext cx="9143998" cy="51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Page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7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58" y="3310560"/>
            <a:ext cx="3938016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0" y="1201262"/>
            <a:ext cx="7450281" cy="50284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 smtClean="0"/>
              <a:t>An emergency medical kit monitoring unit fitted with a SNAP module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94971" y="2035659"/>
            <a:ext cx="2460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ability to wirelessly automatically monitor removal or the obstruction of an emergency medical kit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539" y="1841158"/>
            <a:ext cx="2027917" cy="25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936172" y="1111100"/>
            <a:ext cx="7450281" cy="5028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dirty="0" smtClean="0"/>
              <a:t>A packaged HVAC system fitted with two dual 4-20 mA and 4 digital input module</a:t>
            </a:r>
            <a:endParaRPr lang="en-US" sz="1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6172" y="2040782"/>
            <a:ext cx="2460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ability to wirelessly automatically monitor the efficiency of an HVAC or Chiller system using SNAP enabled sensors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789" y="1917882"/>
            <a:ext cx="3492953" cy="264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936172" y="1111100"/>
            <a:ext cx="7450281" cy="5028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dirty="0" smtClean="0"/>
              <a:t>A packaged HVAC system fitted with a single 4-20 mA and 3 digital input module</a:t>
            </a:r>
            <a:endParaRPr lang="en-US" sz="1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07887" y="2179281"/>
            <a:ext cx="2460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ability to wirelessly automatically monitor the temperature of a freezer using SNAP enabled sensors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541" y="1660834"/>
            <a:ext cx="3161888" cy="31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7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547142" y="1238738"/>
            <a:ext cx="5544214" cy="318059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 smtClean="0"/>
              <a:t>A wireless method of connecting RS232 and RS485 across a site.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68" y="1827617"/>
            <a:ext cx="2283666" cy="2641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53" y="2002142"/>
            <a:ext cx="5178192" cy="290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9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0" y="1201262"/>
            <a:ext cx="5943600" cy="3180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SNAP Wireless Site Controller is a rugged, powerful, embedded connectivity appliance built to interface directly with SNAP mesh networks. The Wireless Site Controller can collect data from SNAP devices for centralized storage, database processing or application </a:t>
            </a:r>
            <a:r>
              <a:rPr lang="en-US" sz="2000" dirty="0" smtClean="0"/>
              <a:t>monitoring. </a:t>
            </a:r>
            <a:r>
              <a:rPr lang="en-US" sz="2000" dirty="0"/>
              <a:t>The Wireless Site Controller bridges SNAP networks across TCP/IP, without requiring firewall configuration or policy exceptions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65" y="490056"/>
            <a:ext cx="1742857" cy="19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679643"/>
            <a:ext cx="1993565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portal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0" y="1201262"/>
            <a:ext cx="4540102" cy="3180596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Administration tool for SNAP® networks</a:t>
            </a:r>
          </a:p>
          <a:p>
            <a:r>
              <a:rPr lang="en-US" sz="2200" dirty="0"/>
              <a:t>Channel analyzer to find channel for network</a:t>
            </a:r>
          </a:p>
          <a:p>
            <a:r>
              <a:rPr lang="en-US" sz="2200" dirty="0"/>
              <a:t>Event Log with timestamps and filtering</a:t>
            </a:r>
          </a:p>
          <a:p>
            <a:r>
              <a:rPr lang="en-US" sz="2200" dirty="0"/>
              <a:t>Graphical Data Logger</a:t>
            </a:r>
          </a:p>
          <a:p>
            <a:r>
              <a:rPr lang="en-US" sz="2200" dirty="0"/>
              <a:t>Node configuration editor</a:t>
            </a:r>
          </a:p>
          <a:p>
            <a:r>
              <a:rPr lang="en-US" sz="2200" dirty="0"/>
              <a:t>Channel scanner to detect new nodes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02" y="1871000"/>
            <a:ext cx="3632347" cy="212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5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78" y="2325570"/>
            <a:ext cx="4017612" cy="2822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1213" y="1384333"/>
            <a:ext cx="3723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AMEREX In Motion links People, Processes and Things</a:t>
            </a:r>
            <a:endParaRPr lang="en-GB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580" y="2684678"/>
            <a:ext cx="4307147" cy="2176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245" y="2069123"/>
            <a:ext cx="135952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7051" y="1504765"/>
            <a:ext cx="43744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AMEREX In Motion: Our Vision</a:t>
            </a:r>
          </a:p>
          <a:p>
            <a:endParaRPr lang="en-GB" sz="2400" dirty="0"/>
          </a:p>
          <a:p>
            <a:r>
              <a:rPr lang="en-GB" sz="2000" b="1" dirty="0" smtClean="0">
                <a:solidFill>
                  <a:srgbClr val="FF0000"/>
                </a:solidFill>
              </a:rPr>
              <a:t>Simplicity:</a:t>
            </a:r>
            <a:r>
              <a:rPr lang="en-GB" sz="2000" b="1" dirty="0" smtClean="0"/>
              <a:t> User friendly platform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Adaptability: </a:t>
            </a:r>
            <a:r>
              <a:rPr lang="en-GB" sz="2000" b="1" dirty="0" smtClean="0"/>
              <a:t>User defined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Functionality:</a:t>
            </a:r>
            <a:r>
              <a:rPr lang="en-GB" sz="2000" b="1" dirty="0" smtClean="0"/>
              <a:t> Limitless applications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Connectivity:</a:t>
            </a:r>
            <a:r>
              <a:rPr lang="en-GB" sz="2000" b="1" dirty="0" smtClean="0"/>
              <a:t> The Internet of Things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Mobility:</a:t>
            </a:r>
            <a:r>
              <a:rPr lang="en-GB" sz="2000" b="1" dirty="0" smtClean="0"/>
              <a:t> Anyone-Anywhere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Efficiency:</a:t>
            </a:r>
            <a:r>
              <a:rPr lang="en-GB" sz="2000" b="1" dirty="0" smtClean="0"/>
              <a:t> Time, Resources, Cost</a:t>
            </a:r>
            <a:endParaRPr lang="en-GB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13" y="1351146"/>
            <a:ext cx="4580743" cy="43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525" y="1272396"/>
            <a:ext cx="5310834" cy="4652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80" y="1375262"/>
            <a:ext cx="3912645" cy="3050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Easy Configuration and Setup</a:t>
            </a:r>
            <a:endParaRPr lang="en-GB" sz="2400" dirty="0" smtClean="0"/>
          </a:p>
          <a:p>
            <a:r>
              <a:rPr lang="en-GB" sz="2000" b="1" dirty="0" smtClean="0"/>
              <a:t>Configuration and date entry is easy, import information from existing data bases</a:t>
            </a:r>
          </a:p>
          <a:p>
            <a:endParaRPr lang="en-GB" sz="2000" b="1" dirty="0"/>
          </a:p>
          <a:p>
            <a:r>
              <a:rPr lang="en-GB" sz="2400" b="1" dirty="0" smtClean="0">
                <a:solidFill>
                  <a:srgbClr val="FF0000"/>
                </a:solidFill>
              </a:rPr>
              <a:t>Pre-set Configuration</a:t>
            </a:r>
          </a:p>
          <a:p>
            <a:r>
              <a:rPr lang="en-GB" sz="2000" b="1" dirty="0" smtClean="0"/>
              <a:t>Typical alarms and faults</a:t>
            </a:r>
          </a:p>
          <a:p>
            <a:r>
              <a:rPr lang="en-GB" sz="2000" b="1" dirty="0" smtClean="0"/>
              <a:t>Predefined tasks</a:t>
            </a:r>
          </a:p>
          <a:p>
            <a:r>
              <a:rPr lang="en-GB" sz="2000" b="1" dirty="0" smtClean="0"/>
              <a:t>Materials and spares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00381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9" y="1258213"/>
            <a:ext cx="5472107" cy="4479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1941" y="1361080"/>
            <a:ext cx="36503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Organisation levels </a:t>
            </a:r>
            <a:r>
              <a:rPr lang="en-GB" sz="2000" b="1" dirty="0" smtClean="0"/>
              <a:t>Organisation chart with processes and procedures.</a:t>
            </a:r>
          </a:p>
          <a:p>
            <a:endParaRPr lang="en-GB" sz="2000" b="1" dirty="0"/>
          </a:p>
          <a:p>
            <a:r>
              <a:rPr lang="en-GB" sz="2400" b="1" dirty="0" smtClean="0">
                <a:solidFill>
                  <a:srgbClr val="FF0000"/>
                </a:solidFill>
              </a:rPr>
              <a:t>Set up</a:t>
            </a:r>
          </a:p>
          <a:p>
            <a:r>
              <a:rPr lang="en-GB" sz="2000" b="1" dirty="0" smtClean="0"/>
              <a:t>Drag and drop elements, clone tool, import tools for data bases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8639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SNAP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Synapse's SNAP network operating system is an Internet-enabled, instant-on, multi-hop, mesh network designed to cost-effectively run efficiently over a wide range of popular microprocessors and microcontrollers.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39" y="2190182"/>
            <a:ext cx="495038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3" y="1361080"/>
            <a:ext cx="4986879" cy="31162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4871" y="1529330"/>
            <a:ext cx="365039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Equipment input</a:t>
            </a:r>
            <a:endParaRPr lang="en-GB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Asset type </a:t>
            </a:r>
            <a:r>
              <a:rPr lang="en-GB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preset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with main characteristics </a:t>
            </a:r>
            <a:endParaRPr lang="en-GB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Predictive and Preventive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maintenance tasks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preset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Technician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profile matching with task and/or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Frequent Alarms, Faults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Failures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quipment pasted on drawing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9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19" y="1542615"/>
            <a:ext cx="4927091" cy="2222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2516" y="1404057"/>
            <a:ext cx="3650399" cy="329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Equipment monitoring</a:t>
            </a:r>
            <a:r>
              <a:rPr lang="en-GB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GB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Equipment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Monitoring Module: acquiring data, recording,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backlog</a:t>
            </a:r>
          </a:p>
          <a:p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Integration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with different data sources;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M2M and H2M </a:t>
            </a:r>
            <a:r>
              <a:rPr lang="en-GB" sz="2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(“Machine to Machine” and “Human to Machine</a:t>
            </a:r>
            <a:r>
              <a:rPr lang="en-GB" sz="20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413" y="3527279"/>
            <a:ext cx="4469587" cy="161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E6002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Configurable Alarms and Alerts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E6002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Email, GSM, Wi-Fi, </a:t>
            </a:r>
            <a:r>
              <a:rPr lang="en-GB" sz="2000" b="1" dirty="0" err="1">
                <a:solidFill>
                  <a:srgbClr val="E6002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PowerLine</a:t>
            </a:r>
            <a:r>
              <a:rPr lang="en-GB" sz="2000" b="1" dirty="0">
                <a:solidFill>
                  <a:srgbClr val="E6002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3G, 4G, </a:t>
            </a:r>
            <a:r>
              <a:rPr lang="en-GB" sz="2000" b="1" dirty="0" err="1">
                <a:solidFill>
                  <a:srgbClr val="E6002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GB" sz="2000" b="1" dirty="0">
                <a:solidFill>
                  <a:srgbClr val="E6002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communication.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E6002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Monitoring </a:t>
            </a:r>
            <a:r>
              <a:rPr lang="en-GB" sz="2000" b="1" dirty="0" smtClean="0">
                <a:solidFill>
                  <a:srgbClr val="E6002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endParaRPr lang="en-GB" sz="2000" b="1" dirty="0">
              <a:solidFill>
                <a:srgbClr val="E6002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7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8" y="1031543"/>
            <a:ext cx="4731844" cy="3554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0794" y="1336878"/>
            <a:ext cx="450587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Higher Management made easy</a:t>
            </a:r>
            <a:r>
              <a:rPr lang="en-GB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GB" sz="2400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Allows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online,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global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vision of what is happening in each region, local, building,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country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Teams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, Systems</a:t>
            </a:r>
            <a:r>
              <a:rPr lang="en-GB" sz="2000" b="1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b="1" smtClean="0">
                <a:ea typeface="Calibri" panose="020F0502020204030204" pitchFamily="34" charset="0"/>
                <a:cs typeface="Times New Roman" panose="02020603050405020304" pitchFamily="18" charset="0"/>
              </a:rPr>
              <a:t>Equipment,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Units online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follow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Quality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x Costs x Results online follow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Allows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to assure fulfilment of legislation, norms, standards,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procedures.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KPI’s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and SLA’s follow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Access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to all information required from top to bottom in a selected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format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910" y="4305469"/>
            <a:ext cx="427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On line Follow up from your Desktop, smartphone and/or tablet devices</a:t>
            </a:r>
          </a:p>
        </p:txBody>
      </p:sp>
    </p:spTree>
    <p:extLst>
      <p:ext uri="{BB962C8B-B14F-4D97-AF65-F5344CB8AC3E}">
        <p14:creationId xmlns:p14="http://schemas.microsoft.com/office/powerpoint/2010/main" val="31531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30" y="939074"/>
            <a:ext cx="3989503" cy="2797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0794" y="1336878"/>
            <a:ext cx="450587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Middle management made easy</a:t>
            </a:r>
          </a:p>
          <a:p>
            <a:endParaRPr lang="en-GB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Check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lists, Inspections and Audits setup and scheduling of units under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management.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Follow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up KPI’s and SLA’s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performance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line Follow up from your Desktop, smartphone and/or tablet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devices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Real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time follow of accountable plant,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building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566" y="1336878"/>
            <a:ext cx="450587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Team leading made easy</a:t>
            </a:r>
          </a:p>
          <a:p>
            <a:endParaRPr lang="en-GB" sz="2400" b="1" dirty="0" smtClean="0">
              <a:solidFill>
                <a:srgbClr val="FF0000"/>
              </a:solidFill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line and real time information available on Smartphone or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Tablet.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In-house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Teams and Technicians and as well as  Outsourced companies work scheduling and follow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Frequent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Faults and Alarm analysis and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comparison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Budgeting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Module with easy access to built a Specification Survey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Book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Suppliers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and Materials Data Base</a:t>
            </a:r>
          </a:p>
          <a:p>
            <a:endParaRPr lang="en-GB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GB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1213" y="2055728"/>
            <a:ext cx="42627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Graphics and KPI’s for decision support.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Daily work activity follow up.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Drag and Drop preventative maintenance tasks.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Easy access to all data for each asset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View on line equipment data in real time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GB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86" y="1201925"/>
            <a:ext cx="4619842" cy="3204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0794" y="1336878"/>
            <a:ext cx="450587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Stake holders information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Process Stakeholders involved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share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the platform and selected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information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Work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Order Request created by all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stakeholders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Access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to Work Status and selected information directly from smartphone or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tablet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Bidirectional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communication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channel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Automatic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Information change </a:t>
            </a:r>
            <a:endParaRPr lang="en-GB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Easy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and Friendly to Use</a:t>
            </a:r>
          </a:p>
          <a:p>
            <a:endParaRPr lang="en-GB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18" y="1250899"/>
            <a:ext cx="4255252" cy="3598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0794" y="1336878"/>
            <a:ext cx="450587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Technicians life made easy</a:t>
            </a:r>
          </a:p>
          <a:p>
            <a:endParaRPr lang="en-GB" sz="2400" b="1" dirty="0" smtClean="0">
              <a:solidFill>
                <a:srgbClr val="FF0000"/>
              </a:solidFill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Calendar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with Scheduled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Reach calendar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via desktop, tablet or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smartphone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Managing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Tasks: Start, Pause, Running,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Completed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Working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Time record; Materials, Spares and Products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Add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other technicians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to task</a:t>
            </a:r>
            <a:endParaRPr lang="en-GB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Add </a:t>
            </a: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and Save distance, vehicle used, transportation 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costs</a:t>
            </a:r>
          </a:p>
          <a:p>
            <a:endParaRPr lang="en-GB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46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65" y="1361080"/>
            <a:ext cx="4257446" cy="2656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0794" y="1336878"/>
            <a:ext cx="4505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Main Characteristics</a:t>
            </a:r>
          </a:p>
          <a:p>
            <a:r>
              <a:rPr lang="en-GB" sz="2000" b="1" dirty="0" smtClean="0"/>
              <a:t>Work </a:t>
            </a:r>
            <a:r>
              <a:rPr lang="en-GB" sz="2000" b="1" dirty="0"/>
              <a:t>Order Management</a:t>
            </a:r>
          </a:p>
          <a:p>
            <a:r>
              <a:rPr lang="en-GB" sz="2000" b="1" dirty="0"/>
              <a:t>Preventive Maintenance, with Visual Scheduler</a:t>
            </a:r>
          </a:p>
          <a:p>
            <a:r>
              <a:rPr lang="en-GB" sz="2000" b="1" dirty="0"/>
              <a:t>Assets records</a:t>
            </a:r>
          </a:p>
          <a:p>
            <a:r>
              <a:rPr lang="en-GB" sz="2000" b="1" dirty="0"/>
              <a:t>Warehouse management (Spares, Materials, etc.)</a:t>
            </a:r>
          </a:p>
          <a:p>
            <a:r>
              <a:rPr lang="en-GB" sz="2000" b="1" dirty="0"/>
              <a:t>Suppliers and Outsourcing Management allowing them to be inside the management platform</a:t>
            </a:r>
          </a:p>
          <a:p>
            <a:r>
              <a:rPr lang="en-GB" sz="2000" b="1" dirty="0"/>
              <a:t>Pre-set Tables </a:t>
            </a:r>
          </a:p>
        </p:txBody>
      </p:sp>
    </p:spTree>
    <p:extLst>
      <p:ext uri="{BB962C8B-B14F-4D97-AF65-F5344CB8AC3E}">
        <p14:creationId xmlns:p14="http://schemas.microsoft.com/office/powerpoint/2010/main" val="356811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6170" y="1361080"/>
            <a:ext cx="39282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>
                <a:solidFill>
                  <a:srgbClr val="FF0000"/>
                </a:solidFill>
              </a:rPr>
              <a:t>Main </a:t>
            </a:r>
            <a:r>
              <a:rPr lang="en-GB" sz="2400" b="1" dirty="0" smtClean="0">
                <a:solidFill>
                  <a:srgbClr val="FF0000"/>
                </a:solidFill>
              </a:rPr>
              <a:t>Characteristics (</a:t>
            </a:r>
            <a:r>
              <a:rPr lang="en-GB" sz="2400" b="1" dirty="0" err="1" smtClean="0">
                <a:solidFill>
                  <a:srgbClr val="FF0000"/>
                </a:solidFill>
              </a:rPr>
              <a:t>cont</a:t>
            </a:r>
            <a:r>
              <a:rPr lang="en-GB" sz="2400" b="1" dirty="0" smtClean="0">
                <a:solidFill>
                  <a:srgbClr val="FF0000"/>
                </a:solidFill>
              </a:rPr>
              <a:t>)</a:t>
            </a:r>
            <a:endParaRPr lang="en-GB" b="1" dirty="0" smtClean="0"/>
          </a:p>
          <a:p>
            <a:r>
              <a:rPr lang="en-GB" b="1" dirty="0" smtClean="0"/>
              <a:t>Equipment </a:t>
            </a:r>
            <a:r>
              <a:rPr lang="en-GB" b="1" dirty="0"/>
              <a:t>Management</a:t>
            </a:r>
          </a:p>
          <a:p>
            <a:r>
              <a:rPr lang="en-GB" b="1" dirty="0"/>
              <a:t>Assets registration linked with Manuals, Catalogues, Pictures, Drawings, H&amp;S rules, etc. </a:t>
            </a:r>
          </a:p>
          <a:p>
            <a:r>
              <a:rPr lang="en-GB" b="1" dirty="0"/>
              <a:t>Email , SMS and Post Notifications to all stakeholders</a:t>
            </a:r>
          </a:p>
          <a:p>
            <a:r>
              <a:rPr lang="en-GB" b="1" dirty="0"/>
              <a:t>Cloud computing</a:t>
            </a:r>
          </a:p>
          <a:p>
            <a:r>
              <a:rPr lang="en-GB" b="1" dirty="0"/>
              <a:t>Logins configuration to different access level</a:t>
            </a:r>
          </a:p>
          <a:p>
            <a:r>
              <a:rPr lang="en-GB" b="1" dirty="0"/>
              <a:t>Organisation Design</a:t>
            </a:r>
          </a:p>
          <a:p>
            <a:endParaRPr lang="en-GB" sz="20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65" y="1361080"/>
            <a:ext cx="4257446" cy="26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7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9" y="1189900"/>
            <a:ext cx="4897610" cy="3581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4141" y="1336878"/>
            <a:ext cx="42425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Mobile Apps</a:t>
            </a:r>
          </a:p>
          <a:p>
            <a:r>
              <a:rPr lang="en-GB" sz="2000" b="1" dirty="0"/>
              <a:t>Manager and Technician Login</a:t>
            </a:r>
          </a:p>
          <a:p>
            <a:r>
              <a:rPr lang="en-GB" sz="2000" b="1" dirty="0"/>
              <a:t>Login for Building users</a:t>
            </a:r>
          </a:p>
          <a:p>
            <a:r>
              <a:rPr lang="en-GB" sz="2000" b="1" dirty="0"/>
              <a:t>Create and Manage Work Orders</a:t>
            </a:r>
          </a:p>
          <a:p>
            <a:r>
              <a:rPr lang="en-GB" sz="2000" b="1" dirty="0"/>
              <a:t>GPS maps Service Orders location</a:t>
            </a:r>
          </a:p>
          <a:p>
            <a:r>
              <a:rPr lang="en-GB" sz="2000" b="1" dirty="0"/>
              <a:t>NFC tags programming and reading</a:t>
            </a:r>
          </a:p>
          <a:p>
            <a:r>
              <a:rPr lang="en-GB" sz="2000" b="1" dirty="0"/>
              <a:t>QR Code Reading </a:t>
            </a:r>
          </a:p>
          <a:p>
            <a:r>
              <a:rPr lang="en-GB" sz="2000" b="1" dirty="0"/>
              <a:t>M2M Mobile (remote sensors readings and data registration)</a:t>
            </a:r>
          </a:p>
          <a:p>
            <a:r>
              <a:rPr lang="en-GB" sz="2000" b="1" dirty="0"/>
              <a:t>Android, IOS and Windows Phone versions available</a:t>
            </a:r>
          </a:p>
          <a:p>
            <a:endParaRPr lang="en-GB" sz="2000" b="1" dirty="0"/>
          </a:p>
          <a:p>
            <a:endParaRPr lang="en-GB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2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/>
              <a:t>Auto-forming</a:t>
            </a:r>
          </a:p>
          <a:p>
            <a:pPr lvl="0"/>
            <a:r>
              <a:rPr lang="en-US" sz="2000" dirty="0" smtClean="0"/>
              <a:t>Instant-On</a:t>
            </a:r>
            <a:endParaRPr lang="en-US" sz="2000" dirty="0"/>
          </a:p>
          <a:p>
            <a:pPr lvl="0"/>
            <a:r>
              <a:rPr lang="en-US" sz="2000" dirty="0" smtClean="0"/>
              <a:t>Peer-to-Peer</a:t>
            </a:r>
            <a:endParaRPr lang="en-US" sz="2000" dirty="0"/>
          </a:p>
          <a:p>
            <a:pPr lvl="0"/>
            <a:r>
              <a:rPr lang="en-US" sz="2000" dirty="0" smtClean="0"/>
              <a:t>Over-the-air </a:t>
            </a:r>
            <a:r>
              <a:rPr lang="en-US" sz="2000" dirty="0"/>
              <a:t>programming</a:t>
            </a:r>
          </a:p>
          <a:p>
            <a:pPr lvl="0"/>
            <a:r>
              <a:rPr lang="en-US" sz="2000" dirty="0" smtClean="0"/>
              <a:t>Processor </a:t>
            </a:r>
            <a:r>
              <a:rPr lang="en-US" sz="2000" dirty="0"/>
              <a:t>Independence</a:t>
            </a:r>
          </a:p>
          <a:p>
            <a:pPr lvl="0"/>
            <a:r>
              <a:rPr lang="en-US" sz="2000" dirty="0" smtClean="0"/>
              <a:t>No </a:t>
            </a:r>
            <a:r>
              <a:rPr lang="en-US" sz="2000" dirty="0"/>
              <a:t>central coordinator</a:t>
            </a:r>
          </a:p>
          <a:p>
            <a:pPr lvl="0"/>
            <a:r>
              <a:rPr lang="en-US" sz="2000" dirty="0" smtClean="0"/>
              <a:t>No </a:t>
            </a:r>
            <a:r>
              <a:rPr lang="en-US" sz="2000" dirty="0"/>
              <a:t>single point of failure</a:t>
            </a:r>
          </a:p>
          <a:p>
            <a:r>
              <a:rPr lang="en-US" sz="2000" dirty="0" smtClean="0"/>
              <a:t>Self </a:t>
            </a:r>
            <a:r>
              <a:rPr lang="en-US" sz="2000" dirty="0"/>
              <a:t>healing MESH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154" y="1064212"/>
            <a:ext cx="6601889" cy="370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55" y="1140801"/>
            <a:ext cx="4407103" cy="2847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4141" y="1336878"/>
            <a:ext cx="424253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Safety and Training</a:t>
            </a:r>
          </a:p>
          <a:p>
            <a:r>
              <a:rPr lang="en-GB" sz="2000" b="1" dirty="0"/>
              <a:t>Inspections Module</a:t>
            </a:r>
          </a:p>
          <a:p>
            <a:r>
              <a:rPr lang="en-GB" sz="2000" b="1" dirty="0"/>
              <a:t>Audits Module</a:t>
            </a:r>
          </a:p>
          <a:p>
            <a:r>
              <a:rPr lang="en-GB" sz="2000" b="1" dirty="0"/>
              <a:t>Training Scheduling </a:t>
            </a:r>
            <a:r>
              <a:rPr lang="en-GB" sz="2000" b="1" dirty="0" smtClean="0"/>
              <a:t>Module</a:t>
            </a:r>
          </a:p>
          <a:p>
            <a:endParaRPr lang="en-GB" sz="2000" b="1" dirty="0"/>
          </a:p>
          <a:p>
            <a:pPr lvl="0"/>
            <a:r>
              <a:rPr lang="en-GB" sz="2400" b="1" dirty="0" smtClean="0">
                <a:solidFill>
                  <a:srgbClr val="FF0000"/>
                </a:solidFill>
              </a:rPr>
              <a:t>Reports and Analysis</a:t>
            </a:r>
          </a:p>
          <a:p>
            <a:r>
              <a:rPr lang="en-GB" sz="2000" b="1" dirty="0"/>
              <a:t>Dashboard</a:t>
            </a:r>
          </a:p>
          <a:p>
            <a:r>
              <a:rPr lang="en-GB" sz="2000" b="1" dirty="0"/>
              <a:t>Reports</a:t>
            </a:r>
          </a:p>
          <a:p>
            <a:r>
              <a:rPr lang="en-GB" sz="2000" b="1" dirty="0"/>
              <a:t>“</a:t>
            </a:r>
            <a:r>
              <a:rPr lang="en-GB" sz="2000" b="1" dirty="0" smtClean="0"/>
              <a:t>Tailor </a:t>
            </a:r>
            <a:r>
              <a:rPr lang="en-GB" sz="2000" b="1" dirty="0"/>
              <a:t>Made reports” </a:t>
            </a:r>
          </a:p>
          <a:p>
            <a:r>
              <a:rPr lang="en-GB" sz="2000" b="1" dirty="0"/>
              <a:t>Graphical </a:t>
            </a:r>
            <a:r>
              <a:rPr lang="en-GB" sz="2000" b="1" dirty="0" smtClean="0"/>
              <a:t>Analysis</a:t>
            </a:r>
            <a:endParaRPr lang="en-GB" sz="2000" b="1" dirty="0"/>
          </a:p>
          <a:p>
            <a:endParaRPr lang="en-GB" sz="2400" dirty="0"/>
          </a:p>
          <a:p>
            <a:pPr lvl="0"/>
            <a:endParaRPr lang="en-GB" sz="2400" b="1" dirty="0">
              <a:solidFill>
                <a:srgbClr val="FF0000"/>
              </a:solidFill>
            </a:endParaRPr>
          </a:p>
          <a:p>
            <a:endParaRPr lang="en-GB" sz="2000" b="1" dirty="0"/>
          </a:p>
          <a:p>
            <a:endParaRPr lang="en-GB" sz="2400" b="1" dirty="0" smtClean="0">
              <a:solidFill>
                <a:srgbClr val="FF0000"/>
              </a:solidFill>
            </a:endParaRPr>
          </a:p>
          <a:p>
            <a:endParaRPr lang="en-GB" sz="2000" b="1" dirty="0"/>
          </a:p>
          <a:p>
            <a:endParaRPr lang="en-GB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6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5773" y="1336878"/>
            <a:ext cx="490089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In Development</a:t>
            </a:r>
          </a:p>
          <a:p>
            <a:endParaRPr lang="en-GB" sz="2400" b="1" dirty="0" smtClean="0">
              <a:solidFill>
                <a:srgbClr val="FF0000"/>
              </a:solidFill>
            </a:endParaRPr>
          </a:p>
          <a:p>
            <a:r>
              <a:rPr lang="en-GB" sz="2000" b="1" dirty="0"/>
              <a:t>Visualising Work Orders with GPS coordinates, Bing, </a:t>
            </a:r>
            <a:r>
              <a:rPr lang="en-GB" sz="2000" b="1" dirty="0" err="1"/>
              <a:t>OpenStreet</a:t>
            </a:r>
            <a:r>
              <a:rPr lang="en-GB" sz="2000" b="1" dirty="0"/>
              <a:t> and Google maps</a:t>
            </a:r>
          </a:p>
          <a:p>
            <a:r>
              <a:rPr lang="en-GB" sz="2000" b="1" dirty="0"/>
              <a:t>GPS Technicians location </a:t>
            </a:r>
          </a:p>
          <a:p>
            <a:r>
              <a:rPr lang="en-GB" sz="2000" b="1" dirty="0"/>
              <a:t>Local Client </a:t>
            </a:r>
            <a:r>
              <a:rPr lang="en-GB" sz="2000" b="1" dirty="0" smtClean="0"/>
              <a:t>server can </a:t>
            </a:r>
            <a:r>
              <a:rPr lang="en-GB" sz="2000" b="1" dirty="0"/>
              <a:t>be used (non cloud)</a:t>
            </a:r>
          </a:p>
          <a:p>
            <a:r>
              <a:rPr lang="en-GB" sz="2000" b="1" dirty="0" err="1"/>
              <a:t>Api’s</a:t>
            </a:r>
            <a:r>
              <a:rPr lang="en-GB" sz="2000" b="1" dirty="0"/>
              <a:t> development for full Integration with ERPS</a:t>
            </a:r>
          </a:p>
          <a:p>
            <a:r>
              <a:rPr lang="en-GB" sz="2000" b="1" dirty="0"/>
              <a:t>Integration with ERP’s and other software's and Data Base being used in different processes</a:t>
            </a:r>
          </a:p>
          <a:p>
            <a:endParaRPr lang="en-GB" sz="2000" b="1" dirty="0"/>
          </a:p>
          <a:p>
            <a:pPr lvl="0"/>
            <a:endParaRPr lang="en-GB" sz="2000" b="1" dirty="0">
              <a:solidFill>
                <a:srgbClr val="FF0000"/>
              </a:solidFill>
            </a:endParaRPr>
          </a:p>
          <a:p>
            <a:endParaRPr lang="en-GB" sz="2000" b="1" dirty="0"/>
          </a:p>
          <a:p>
            <a:endParaRPr lang="en-GB" sz="2000" b="1" dirty="0" smtClean="0">
              <a:solidFill>
                <a:srgbClr val="FF0000"/>
              </a:solidFill>
            </a:endParaRPr>
          </a:p>
          <a:p>
            <a:endParaRPr lang="en-GB" sz="2000" b="1" dirty="0"/>
          </a:p>
          <a:p>
            <a:endParaRPr lang="en-GB" sz="20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7" y="1689811"/>
            <a:ext cx="4126805" cy="33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3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AMEREX In Motion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9"/>
            <a:ext cx="8952340" cy="5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13" y="129581"/>
            <a:ext cx="3938357" cy="123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0" y="1322627"/>
            <a:ext cx="6331668" cy="3658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611" y="1361080"/>
            <a:ext cx="30787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92" y="3271978"/>
            <a:ext cx="3938016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8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38912" y="1201262"/>
            <a:ext cx="8229600" cy="3180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ability to monitor any system on any site and populate a range of software using specific I/O modules connected to the SNAP network.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480" y="2163787"/>
            <a:ext cx="5092110" cy="285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0" y="1201262"/>
            <a:ext cx="5816009" cy="3180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Battery or </a:t>
            </a:r>
            <a:r>
              <a:rPr lang="en-US" sz="2000" dirty="0" smtClean="0"/>
              <a:t>24 VDC  </a:t>
            </a:r>
            <a:r>
              <a:rPr lang="en-US" sz="2000" dirty="0"/>
              <a:t>powered module with three digital inputs and one local digital output</a:t>
            </a:r>
            <a:r>
              <a:rPr lang="en-US" sz="2000" dirty="0" smtClean="0"/>
              <a:t>. (relay or LED) for valve position monitoring, water flow etc.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57" y="2488976"/>
            <a:ext cx="1527544" cy="179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84" y="2818904"/>
            <a:ext cx="1465701" cy="146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54" y="1414130"/>
            <a:ext cx="1845584" cy="307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5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0" y="1201262"/>
            <a:ext cx="5816009" cy="3180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24 VDC  </a:t>
            </a:r>
            <a:r>
              <a:rPr lang="en-US" sz="2000" dirty="0"/>
              <a:t>powered module with </a:t>
            </a:r>
            <a:r>
              <a:rPr lang="en-US" sz="2000" dirty="0" smtClean="0"/>
              <a:t>a 4-20 mA input and three </a:t>
            </a:r>
            <a:r>
              <a:rPr lang="en-US" sz="2000" dirty="0"/>
              <a:t>digital inputs and one local digital output</a:t>
            </a:r>
            <a:r>
              <a:rPr lang="en-US" sz="2000" dirty="0" smtClean="0"/>
              <a:t>. Monitoring temperature, pressure, flow etc. from any 4-20 mA transducer.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1800" dirty="0" smtClean="0"/>
              <a:t>Water header pressure</a:t>
            </a:r>
          </a:p>
          <a:p>
            <a:r>
              <a:rPr lang="en-US" sz="1800" dirty="0" smtClean="0"/>
              <a:t>Motor temperature</a:t>
            </a:r>
          </a:p>
          <a:p>
            <a:r>
              <a:rPr lang="en-US" sz="1800" dirty="0" smtClean="0"/>
              <a:t>Diesel tank level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43" y="2148561"/>
            <a:ext cx="4143828" cy="297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0" y="1201262"/>
            <a:ext cx="7450281" cy="502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An extinguisher monitoring unit fitted with a SNAP module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74" y="1899024"/>
            <a:ext cx="2154491" cy="2872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80" y="1899024"/>
            <a:ext cx="2154491" cy="2872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314" y="1966686"/>
            <a:ext cx="2460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ability to wirelessly automatically monitor pressure, removal or the obstruction of an extinguisher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80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0" y="1201262"/>
            <a:ext cx="5816009" cy="3180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 unit that plugs into the ODB port of any vehicle that is able to transmit all information from the vehicle CANBUS, including vehicle position engine status, etc.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11" y="2283564"/>
            <a:ext cx="3682949" cy="27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0" y="1201262"/>
            <a:ext cx="7450281" cy="502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 defibrillator monitoring unit fitted with a SNAP module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A496-7944-1B44-9047-47D299EDA82F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158" y="2077265"/>
            <a:ext cx="3167842" cy="2635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94971" y="2442059"/>
            <a:ext cx="2460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ability to wirelessly automatically monitor  removal or the obstruction of a defibrillator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776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1159</Words>
  <Application>Microsoft Office PowerPoint</Application>
  <PresentationFormat>Custom</PresentationFormat>
  <Paragraphs>221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SNAP network</vt:lpstr>
      <vt:lpstr>SNAP network</vt:lpstr>
      <vt:lpstr>SNAP modules</vt:lpstr>
      <vt:lpstr>SNAP modules</vt:lpstr>
      <vt:lpstr>SNAP modules</vt:lpstr>
      <vt:lpstr>SNAP modules</vt:lpstr>
      <vt:lpstr>SNAP modules</vt:lpstr>
      <vt:lpstr>SNAP modules</vt:lpstr>
      <vt:lpstr>SNAP modules</vt:lpstr>
      <vt:lpstr>SNAP modules</vt:lpstr>
      <vt:lpstr>SNAP modules</vt:lpstr>
      <vt:lpstr>SNAP modules</vt:lpstr>
      <vt:lpstr>SNAP portal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AMEREX In Motion</vt:lpstr>
      <vt:lpstr>PowerPoint Presentation</vt:lpstr>
    </vt:vector>
  </TitlesOfParts>
  <Company>cineviz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razor</dc:creator>
  <cp:lastModifiedBy>Martin Snell</cp:lastModifiedBy>
  <cp:revision>83</cp:revision>
  <dcterms:created xsi:type="dcterms:W3CDTF">2015-01-28T15:31:41Z</dcterms:created>
  <dcterms:modified xsi:type="dcterms:W3CDTF">2017-03-15T08:10:30Z</dcterms:modified>
</cp:coreProperties>
</file>